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83" r:id="rId2"/>
    <p:sldId id="635" r:id="rId3"/>
    <p:sldId id="636" r:id="rId4"/>
    <p:sldId id="637" r:id="rId5"/>
    <p:sldId id="325" r:id="rId6"/>
    <p:sldId id="328" r:id="rId7"/>
    <p:sldId id="329" r:id="rId8"/>
    <p:sldId id="330" r:id="rId9"/>
    <p:sldId id="331" r:id="rId10"/>
    <p:sldId id="332" r:id="rId11"/>
    <p:sldId id="363" r:id="rId12"/>
    <p:sldId id="334" r:id="rId13"/>
    <p:sldId id="335" r:id="rId14"/>
    <p:sldId id="336" r:id="rId15"/>
    <p:sldId id="638" r:id="rId16"/>
    <p:sldId id="337" r:id="rId17"/>
    <p:sldId id="338" r:id="rId18"/>
    <p:sldId id="342" r:id="rId19"/>
    <p:sldId id="343" r:id="rId20"/>
    <p:sldId id="344" r:id="rId21"/>
    <p:sldId id="345" r:id="rId22"/>
    <p:sldId id="346" r:id="rId23"/>
    <p:sldId id="352" r:id="rId24"/>
    <p:sldId id="347" r:id="rId25"/>
    <p:sldId id="348" r:id="rId26"/>
    <p:sldId id="349" r:id="rId27"/>
    <p:sldId id="350" r:id="rId28"/>
    <p:sldId id="351" r:id="rId29"/>
    <p:sldId id="603" r:id="rId30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" panose="02040503050406030204" pitchFamily="18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Roboto Condensed" panose="020B0604020202020204" charset="0"/>
      <p:regular r:id="rId42"/>
      <p:bold r:id="rId43"/>
      <p:italic r:id="rId44"/>
      <p:boldItalic r:id="rId45"/>
    </p:embeddedFont>
    <p:embeddedFont>
      <p:font typeface="Roboto Condensed Light" panose="020B0604020202020204" charset="0"/>
      <p:regular r:id="rId46"/>
      <p:italic r:id="rId47"/>
    </p:embeddedFont>
    <p:embeddedFont>
      <p:font typeface="Wingdings 3" panose="05040102010807070707" pitchFamily="18" charset="2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FPYfoGeW/F5jCciDHZfGaw==" hashData="Biv4fRs2Juo4wGaAu6L1Wi73qq73N/g5RDDGOdikgeIoc7mDUvkn/QsvLbjdYBuvZtgjbGOOtKWt/4YLNK/JXw=="/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61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4337"/>
    <a:srgbClr val="B71B1C"/>
    <a:srgbClr val="EA1E63"/>
    <a:srgbClr val="C62827"/>
    <a:srgbClr val="673BB7"/>
    <a:srgbClr val="890E4F"/>
    <a:srgbClr val="301B92"/>
    <a:srgbClr val="607D8B"/>
    <a:srgbClr val="ED524F"/>
    <a:srgbClr val="D81A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1" autoAdjust="0"/>
    <p:restoredTop sz="94660"/>
  </p:normalViewPr>
  <p:slideViewPr>
    <p:cSldViewPr snapToGrid="0">
      <p:cViewPr varScale="1">
        <p:scale>
          <a:sx n="83" d="100"/>
          <a:sy n="83" d="100"/>
        </p:scale>
        <p:origin x="696" y="67"/>
      </p:cViewPr>
      <p:guideLst>
        <p:guide orient="horz" pos="2137"/>
        <p:guide pos="6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310060-6115-437C-8E75-3F73C62C13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B0BBBE-4D54-4308-BB0F-7867C93FB3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0C862D-7AC4-487C-9977-F65FFD5297D9}" type="datetimeFigureOut">
              <a:rPr lang="en-IN" smtClean="0"/>
              <a:t>24-12-2020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6C1E4-BF4F-4CF8-807A-545D88B233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9A9AB7-7616-4A09-8E2F-BBEE88557A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6B3D38-4207-4571-8C1D-7AF3CC9FD804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51787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12/24/2020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2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4CBB6D-1297-4A67-90E8-0BC390B1D8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745" y="1995344"/>
            <a:ext cx="2954296" cy="21192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Darshan R. Pipaliya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4 – Partial Derivatives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18110" y="5003800"/>
            <a:ext cx="3573890" cy="1854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98B7C2-B96E-427D-9EA6-C38EDDDF144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1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Darshan R. Pipaliya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4 – Partial Derivatives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Darshan R. Pipaliya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4 – Partial Derivatives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Darshan R. Pipaliya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4 – Partial Derivatives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Darshan R. Pipaliya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4 – Partial Derivatives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Darshan R. Pipaliya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(M-I)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4 – Partial Derivatives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12/24/2020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  <p:sldLayoutId id="2147483692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530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2" Type="http://schemas.openxmlformats.org/officeDocument/2006/relationships/image" Target="../media/image55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2.png"/><Relationship Id="rId14" Type="http://schemas.openxmlformats.org/officeDocument/2006/relationships/image" Target="../media/image6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4.png"/><Relationship Id="rId18" Type="http://schemas.openxmlformats.org/officeDocument/2006/relationships/image" Target="../media/image671.png"/><Relationship Id="rId3" Type="http://schemas.openxmlformats.org/officeDocument/2006/relationships/image" Target="../media/image77.png"/><Relationship Id="rId21" Type="http://schemas.openxmlformats.org/officeDocument/2006/relationships/image" Target="../media/image72.png"/><Relationship Id="rId7" Type="http://schemas.openxmlformats.org/officeDocument/2006/relationships/image" Target="../media/image720.png"/><Relationship Id="rId12" Type="http://schemas.openxmlformats.org/officeDocument/2006/relationships/image" Target="../media/image81.png"/><Relationship Id="rId17" Type="http://schemas.openxmlformats.org/officeDocument/2006/relationships/image" Target="../media/image880.png"/><Relationship Id="rId2" Type="http://schemas.openxmlformats.org/officeDocument/2006/relationships/image" Target="../media/image7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15" Type="http://schemas.openxmlformats.org/officeDocument/2006/relationships/image" Target="../media/image650.png"/><Relationship Id="rId10" Type="http://schemas.openxmlformats.org/officeDocument/2006/relationships/image" Target="../media/image84.png"/><Relationship Id="rId19" Type="http://schemas.openxmlformats.org/officeDocument/2006/relationships/image" Target="../media/image670.png"/><Relationship Id="rId4" Type="http://schemas.openxmlformats.org/officeDocument/2006/relationships/image" Target="../media/image680.png"/><Relationship Id="rId14" Type="http://schemas.openxmlformats.org/officeDocument/2006/relationships/image" Target="../media/image200.png"/><Relationship Id="rId22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83.png"/><Relationship Id="rId3" Type="http://schemas.openxmlformats.org/officeDocument/2006/relationships/image" Target="../media/image71.png"/><Relationship Id="rId7" Type="http://schemas.openxmlformats.org/officeDocument/2006/relationships/image" Target="../media/image97.png"/><Relationship Id="rId12" Type="http://schemas.openxmlformats.org/officeDocument/2006/relationships/image" Target="../media/image100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11" Type="http://schemas.openxmlformats.org/officeDocument/2006/relationships/image" Target="../media/image82.png"/><Relationship Id="rId5" Type="http://schemas.openxmlformats.org/officeDocument/2006/relationships/image" Target="../media/image95.png"/><Relationship Id="rId10" Type="http://schemas.openxmlformats.org/officeDocument/2006/relationships/image" Target="../media/image200.png"/><Relationship Id="rId9" Type="http://schemas.openxmlformats.org/officeDocument/2006/relationships/image" Target="../media/image750.png"/><Relationship Id="rId14" Type="http://schemas.openxmlformats.org/officeDocument/2006/relationships/image" Target="../media/image8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1110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png"/><Relationship Id="rId11" Type="http://schemas.openxmlformats.org/officeDocument/2006/relationships/image" Target="../media/image88.png"/><Relationship Id="rId5" Type="http://schemas.openxmlformats.org/officeDocument/2006/relationships/image" Target="../media/image105.png"/><Relationship Id="rId15" Type="http://schemas.openxmlformats.org/officeDocument/2006/relationships/image" Target="../media/image79.png"/><Relationship Id="rId10" Type="http://schemas.openxmlformats.org/officeDocument/2006/relationships/image" Target="../media/image200.png"/><Relationship Id="rId4" Type="http://schemas.openxmlformats.org/officeDocument/2006/relationships/image" Target="../media/image87.png"/><Relationship Id="rId9" Type="http://schemas.openxmlformats.org/officeDocument/2006/relationships/image" Target="../media/image820.png"/><Relationship Id="rId1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5" Type="http://schemas.openxmlformats.org/officeDocument/2006/relationships/image" Target="NULL"/><Relationship Id="rId9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11" Type="http://schemas.openxmlformats.org/officeDocument/2006/relationships/image" Target="NULL"/><Relationship Id="rId10" Type="http://schemas.openxmlformats.org/officeDocument/2006/relationships/image" Target="NULL"/><Relationship Id="rId9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22.png"/><Relationship Id="rId3" Type="http://schemas.openxmlformats.org/officeDocument/2006/relationships/image" Target="../media/image151.png"/><Relationship Id="rId7" Type="http://schemas.openxmlformats.org/officeDocument/2006/relationships/image" Target="../media/image170.png"/><Relationship Id="rId12" Type="http://schemas.openxmlformats.org/officeDocument/2006/relationships/image" Target="../media/image21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.png"/><Relationship Id="rId11" Type="http://schemas.openxmlformats.org/officeDocument/2006/relationships/image" Target="../media/image20.png"/><Relationship Id="rId5" Type="http://schemas.openxmlformats.org/officeDocument/2006/relationships/image" Target="../media/image140.png"/><Relationship Id="rId10" Type="http://schemas.openxmlformats.org/officeDocument/2006/relationships/image" Target="../media/image190.png"/><Relationship Id="rId4" Type="http://schemas.openxmlformats.org/officeDocument/2006/relationships/image" Target="../media/image160.png"/><Relationship Id="rId9" Type="http://schemas.openxmlformats.org/officeDocument/2006/relationships/image" Target="../media/image18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3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9" Type="http://schemas.openxmlformats.org/officeDocument/2006/relationships/image" Target="../media/image30.png"/><Relationship Id="rId14" Type="http://schemas.openxmlformats.org/officeDocument/2006/relationships/image" Target="../media/image2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10.png"/><Relationship Id="rId18" Type="http://schemas.openxmlformats.org/officeDocument/2006/relationships/image" Target="../media/image51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image" Target="../media/image43.png"/><Relationship Id="rId17" Type="http://schemas.openxmlformats.org/officeDocument/2006/relationships/image" Target="../media/image44.png"/><Relationship Id="rId2" Type="http://schemas.openxmlformats.org/officeDocument/2006/relationships/image" Target="../media/image36.png"/><Relationship Id="rId16" Type="http://schemas.openxmlformats.org/officeDocument/2006/relationships/image" Target="../media/image34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0.png"/><Relationship Id="rId19" Type="http://schemas.openxmlformats.org/officeDocument/2006/relationships/image" Target="../media/image45.png"/><Relationship Id="rId9" Type="http://schemas.openxmlformats.org/officeDocument/2006/relationships/image" Target="../media/image38.png"/><Relationship Id="rId14" Type="http://schemas.openxmlformats.org/officeDocument/2006/relationships/image" Target="../media/image2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230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500.png"/><Relationship Id="rId5" Type="http://schemas.openxmlformats.org/officeDocument/2006/relationships/image" Target="../media/image47.png"/><Relationship Id="rId15" Type="http://schemas.openxmlformats.org/officeDocument/2006/relationships/image" Target="../media/image53.png"/><Relationship Id="rId10" Type="http://schemas.openxmlformats.org/officeDocument/2006/relationships/image" Target="../media/image50.png"/><Relationship Id="rId4" Type="http://schemas.openxmlformats.org/officeDocument/2006/relationships/image" Target="../media/image340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Unit-4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Partial Derivatives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4005A-4647-4086-9144-7BCC7DFEFB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darshan.pipaliya@darshan.ac.in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17D43-889A-4049-ACFD-9B3B648B6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8160597689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6D614-6447-4787-8025-9C902A1B73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Humanities &amp; Science Department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7AB9BC-FE08-46B2-A19C-803CB5DF0C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Darshan R. Pipaliya</a:t>
            </a:r>
          </a:p>
        </p:txBody>
      </p:sp>
      <p:sp>
        <p:nvSpPr>
          <p:cNvPr id="1027" name="Text Placeholder 1026">
            <a:extLst>
              <a:ext uri="{FF2B5EF4-FFF2-40B4-BE49-F238E27FC236}">
                <a16:creationId xmlns:a16="http://schemas.microsoft.com/office/drawing/2014/main" id="{D1F0AA94-EAF3-4868-942A-0125EFC5C7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Mathematics-I</a:t>
            </a:r>
            <a:r>
              <a:rPr lang="en-US" dirty="0"/>
              <a:t> 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(M-I)</a:t>
            </a:r>
          </a:p>
          <a:p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3110014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F2A6976-3FD7-4BA9-92B1-26560A8970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1" name="AutoShape 3">
            <a:extLst>
              <a:ext uri="{FF2B5EF4-FFF2-40B4-BE49-F238E27FC236}">
                <a16:creationId xmlns:a16="http://schemas.microsoft.com/office/drawing/2014/main" id="{3D1B70E7-2396-452E-A00A-D1D4AA1E56D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3676" y="-3055324"/>
            <a:ext cx="7721600" cy="145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001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09FD-6B9A-4C58-A06F-5134545ED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Limit of Function of Two Variables at (0, 0)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415610-86DC-4F24-BC1D-5C3820E9F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961574"/>
            <a:ext cx="1725329" cy="449136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 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5ED7EF-6A72-4399-8105-F0332C95DA07}"/>
                  </a:ext>
                </a:extLst>
              </p:cNvPr>
              <p:cNvSpPr txBox="1"/>
              <p:nvPr/>
            </p:nvSpPr>
            <p:spPr>
              <a:xfrm>
                <a:off x="8249919" y="647424"/>
                <a:ext cx="2908695" cy="1030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IN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IN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5ED7EF-6A72-4399-8105-F0332C95D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919" y="647424"/>
                <a:ext cx="2908695" cy="10309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838036C5-F26A-492A-9412-DC94298C3C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550" y="2295295"/>
                <a:ext cx="5530710" cy="586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US" dirty="0"/>
                  <a:t>(4).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I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</m:t>
                    </m:r>
                    <m:d>
                      <m:dPr>
                        <m:begChr m:val="{"/>
                        <m:endChr m:val="}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IN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→</m:t>
                            </m:r>
                            <m:r>
                              <a:rPr lang="en-I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mx</m:t>
                                </m:r>
                              </m:e>
                              <m:sup>
                                <m: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b>
                          <m:sup>
                            <m:r>
                              <a:rPr lang="en-IN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sup>
                        </m:sSubSup>
                        <m:r>
                          <a:rPr lang="en-IN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838036C5-F26A-492A-9412-DC94298C3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50" y="2295295"/>
                <a:ext cx="5530710" cy="586666"/>
              </a:xfrm>
              <a:prstGeom prst="rect">
                <a:avLst/>
              </a:prstGeom>
              <a:blipFill>
                <a:blip r:embed="rId4"/>
                <a:stretch>
                  <a:fillRect l="-2315" t="-1042" b="-28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CDEF9C-448E-40B5-AFFF-5C224FC744DE}"/>
                  </a:ext>
                </a:extLst>
              </p:cNvPr>
              <p:cNvSpPr txBox="1"/>
              <p:nvPr/>
            </p:nvSpPr>
            <p:spPr>
              <a:xfrm>
                <a:off x="1796904" y="2361025"/>
                <a:ext cx="914400" cy="552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 smtClean="0"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sz="2800" i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sz="280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CDEF9C-448E-40B5-AFFF-5C224FC74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904" y="2361025"/>
                <a:ext cx="914400" cy="5522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797D634-F6DE-4BDE-A5E6-D206034B412E}"/>
              </a:ext>
            </a:extLst>
          </p:cNvPr>
          <p:cNvGrpSpPr/>
          <p:nvPr/>
        </p:nvGrpSpPr>
        <p:grpSpPr>
          <a:xfrm>
            <a:off x="1501317" y="3014086"/>
            <a:ext cx="3655728" cy="819803"/>
            <a:chOff x="1501317" y="3014086"/>
            <a:chExt cx="3655728" cy="8198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ontent Placeholder 2">
                  <a:extLst>
                    <a:ext uri="{FF2B5EF4-FFF2-40B4-BE49-F238E27FC236}">
                      <a16:creationId xmlns:a16="http://schemas.microsoft.com/office/drawing/2014/main" id="{FBF36E9F-141F-48E4-921D-9086849AC97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501317" y="3014086"/>
                  <a:ext cx="3655728" cy="81980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      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IN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→</m:t>
                                </m:r>
                                <m:r>
                                  <a:rPr lang="en-IN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mx</m:t>
                                    </m:r>
                                  </m:e>
                                  <m:sup>
                                    <m: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lang="en-IN" i="0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IN" i="0" smtClean="0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sup>
                            </m:sSubSup>
                            <m:r>
                              <a:rPr lang="en-IN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IN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sSup>
                                  <m:sSupPr>
                                    <m:ctrlPr>
                                      <a:rPr lang="en-I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IN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I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I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p>
                                    <m:r>
                                      <a:rPr lang="en-IN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IN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  <m:r>
                              <a:rPr lang="en-IN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6" name="Content Placeholder 2">
                  <a:extLst>
                    <a:ext uri="{FF2B5EF4-FFF2-40B4-BE49-F238E27FC236}">
                      <a16:creationId xmlns:a16="http://schemas.microsoft.com/office/drawing/2014/main" id="{FBF36E9F-141F-48E4-921D-9086849AC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317" y="3014086"/>
                  <a:ext cx="3655728" cy="819803"/>
                </a:xfrm>
                <a:prstGeom prst="rect">
                  <a:avLst/>
                </a:prstGeom>
                <a:blipFill>
                  <a:blip r:embed="rId7"/>
                  <a:stretch>
                    <a:fillRect r="-10333" b="-1407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12B03A2-8F1E-4C9E-9B8A-2F45AF7CE801}"/>
                    </a:ext>
                  </a:extLst>
                </p:cNvPr>
                <p:cNvSpPr txBox="1"/>
                <p:nvPr/>
              </p:nvSpPr>
              <p:spPr>
                <a:xfrm>
                  <a:off x="1796904" y="3237111"/>
                  <a:ext cx="914400" cy="552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80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i="0" smtClean="0"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sub>
                          <m:sup>
                            <m:r>
                              <a:rPr lang="en-IN" sz="2800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IN" sz="280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sup>
                        </m:sSubSup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12B03A2-8F1E-4C9E-9B8A-2F45AF7CE8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6904" y="3237111"/>
                  <a:ext cx="914400" cy="55226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340E9263-78DA-4065-A6FF-A945DA12F3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8567" y="4054371"/>
                <a:ext cx="3921272" cy="8256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I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mx</m:t>
                                  </m:r>
                                </m:e>
                                <m:sup>
                                  <m:r>
                                    <a:rPr lang="en-IN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0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sSup>
                                        <m:sSupPr>
                                          <m:ctrlPr>
                                            <a:rPr lang="en-IN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IN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340E9263-78DA-4065-A6FF-A945DA12F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567" y="4054371"/>
                <a:ext cx="3921272" cy="825667"/>
              </a:xfrm>
              <a:prstGeom prst="rect">
                <a:avLst/>
              </a:prstGeom>
              <a:blipFill>
                <a:blip r:embed="rId9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A50DBA21-8875-459D-A413-ADB6AEE35B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3728" y="5166690"/>
                <a:ext cx="4186817" cy="9483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b="0" i="0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IN" i="0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b="0" i="0" smtClean="0"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</m:e>
                                    <m:sup>
                                      <m:r>
                                        <a:rPr lang="en-IN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b="0" i="0" smtClean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A50DBA21-8875-459D-A413-ADB6AEE35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728" y="5166690"/>
                <a:ext cx="4186817" cy="94834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F9FF89B-5E0B-4D40-9455-FEB4850E55F2}"/>
              </a:ext>
            </a:extLst>
          </p:cNvPr>
          <p:cNvCxnSpPr>
            <a:cxnSpLocks/>
          </p:cNvCxnSpPr>
          <p:nvPr/>
        </p:nvCxnSpPr>
        <p:spPr>
          <a:xfrm flipH="1">
            <a:off x="2986934" y="5705480"/>
            <a:ext cx="306405" cy="3513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132F0DE-1956-4566-B11C-5BC765B0554B}"/>
              </a:ext>
            </a:extLst>
          </p:cNvPr>
          <p:cNvCxnSpPr>
            <a:cxnSpLocks/>
          </p:cNvCxnSpPr>
          <p:nvPr/>
        </p:nvCxnSpPr>
        <p:spPr>
          <a:xfrm flipH="1">
            <a:off x="4279319" y="5175926"/>
            <a:ext cx="155864" cy="19501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A010DBF-7B10-467A-A91F-9ECF3F164A25}"/>
              </a:ext>
            </a:extLst>
          </p:cNvPr>
          <p:cNvSpPr txBox="1"/>
          <p:nvPr/>
        </p:nvSpPr>
        <p:spPr>
          <a:xfrm>
            <a:off x="4375585" y="4968080"/>
            <a:ext cx="34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IN" sz="1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37B18E3C-27F4-40A8-9A92-800B3023EF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84801" y="2153008"/>
                <a:ext cx="3147704" cy="8256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I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b="0" i="0" smtClean="0"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i="0" smtClean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  <m:sup>
                                  <m:r>
                                    <a:rPr lang="en-IN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i="0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IN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b="0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37B18E3C-27F4-40A8-9A92-800B3023E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801" y="2153008"/>
                <a:ext cx="3147704" cy="825667"/>
              </a:xfrm>
              <a:prstGeom prst="rect">
                <a:avLst/>
              </a:prstGeom>
              <a:blipFill>
                <a:blip r:embed="rId11"/>
                <a:stretch>
                  <a:fillRect r="-3488" b="-132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3FE2787C-C2AD-4FF5-8383-AD0F9DD9C8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84800" y="3409461"/>
                <a:ext cx="2659939" cy="8256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IN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3FE2787C-C2AD-4FF5-8383-AD0F9DD9C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800" y="3409461"/>
                <a:ext cx="2659939" cy="825667"/>
              </a:xfrm>
              <a:prstGeom prst="rect">
                <a:avLst/>
              </a:prstGeom>
              <a:blipFill>
                <a:blip r:embed="rId12"/>
                <a:stretch>
                  <a:fillRect b="-80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06C69554-120B-4FC4-9733-544E6F2A7E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84800" y="4587131"/>
                <a:ext cx="1701999" cy="8256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06C69554-120B-4FC4-9733-544E6F2A7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4800" y="4587131"/>
                <a:ext cx="1701999" cy="8256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1EC2C4FC-59B1-4298-A165-68A42654B5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33150" y="5604804"/>
                <a:ext cx="1702000" cy="5987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I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IN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IN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1EC2C4FC-59B1-4298-A165-68A42654B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150" y="5604804"/>
                <a:ext cx="1702000" cy="598732"/>
              </a:xfrm>
              <a:prstGeom prst="rect">
                <a:avLst/>
              </a:prstGeom>
              <a:blipFill>
                <a:blip r:embed="rId14"/>
                <a:stretch>
                  <a:fillRect l="-3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992D9F89-435D-427D-9055-FF7B8B562A37}"/>
              </a:ext>
            </a:extLst>
          </p:cNvPr>
          <p:cNvSpPr/>
          <p:nvPr/>
        </p:nvSpPr>
        <p:spPr>
          <a:xfrm>
            <a:off x="6583398" y="5586552"/>
            <a:ext cx="1121770" cy="46897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DAA95F31-5BDF-4978-A97A-3D5518CEA307}"/>
              </a:ext>
            </a:extLst>
          </p:cNvPr>
          <p:cNvSpPr txBox="1">
            <a:spLocks/>
          </p:cNvSpPr>
          <p:nvPr/>
        </p:nvSpPr>
        <p:spPr>
          <a:xfrm>
            <a:off x="131180" y="1700433"/>
            <a:ext cx="2760876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7" name="Freeform 17">
            <a:extLst>
              <a:ext uri="{FF2B5EF4-FFF2-40B4-BE49-F238E27FC236}">
                <a16:creationId xmlns:a16="http://schemas.microsoft.com/office/drawing/2014/main" id="{C5ADE889-E4CB-4E72-8965-91BAEA58B26B}"/>
              </a:ext>
            </a:extLst>
          </p:cNvPr>
          <p:cNvSpPr>
            <a:spLocks/>
          </p:cNvSpPr>
          <p:nvPr/>
        </p:nvSpPr>
        <p:spPr bwMode="auto">
          <a:xfrm>
            <a:off x="5816083" y="1981459"/>
            <a:ext cx="45719" cy="434340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47444A-1E66-4388-9A4C-3FCB3FFDEF95}"/>
              </a:ext>
            </a:extLst>
          </p:cNvPr>
          <p:cNvGrpSpPr/>
          <p:nvPr/>
        </p:nvGrpSpPr>
        <p:grpSpPr>
          <a:xfrm>
            <a:off x="1856508" y="647424"/>
            <a:ext cx="5448532" cy="1030923"/>
            <a:chOff x="1856509" y="647424"/>
            <a:chExt cx="5245653" cy="103092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4EC01CF-FD99-475B-91D7-244369700AED}"/>
                </a:ext>
              </a:extLst>
            </p:cNvPr>
            <p:cNvSpPr txBox="1"/>
            <p:nvPr/>
          </p:nvSpPr>
          <p:spPr>
            <a:xfrm>
              <a:off x="1856509" y="944341"/>
              <a:ext cx="52456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i="0" dirty="0">
                  <a:solidFill>
                    <a:schemeClr val="tx1"/>
                  </a:solidFill>
                  <a:latin typeface="+mj-lt"/>
                </a:rPr>
                <a:t>Find</a:t>
              </a:r>
              <a:r>
                <a:rPr lang="en-IN" sz="2800" dirty="0">
                  <a:solidFill>
                    <a:schemeClr val="tx1"/>
                  </a:solidFill>
                </a:rPr>
                <a:t>                                       if it exist.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DE6A7BC-D3A0-44B2-B504-A7DB8DEE4E20}"/>
                    </a:ext>
                  </a:extLst>
                </p:cNvPr>
                <p:cNvSpPr txBox="1"/>
                <p:nvPr/>
              </p:nvSpPr>
              <p:spPr>
                <a:xfrm>
                  <a:off x="2513042" y="647424"/>
                  <a:ext cx="2929271" cy="10309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IN" sz="28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d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0,  </m:t>
                                </m:r>
                                <m:r>
                                  <a:rPr lang="en-IN" sz="2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b>
                          <m:sup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latin typeface="Cambria Math" panose="02040503050406030204" pitchFamily="18" charset="0"/>
                              </a:rPr>
                              <m:t>lim</m:t>
                            </m:r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          </m:t>
                            </m:r>
                          </m:sup>
                          <m:e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sPre>
                        <m:f>
                          <m:f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p>
                              <m:sSup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IN" sz="2800" i="0">
                                <a:latin typeface="Cambria Math" panose="02040503050406030204" pitchFamily="18" charset="0"/>
                              </a:rPr>
                              <m:t>y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FAEB1C8-D51A-4393-A1CD-1AE98AE506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042" y="647424"/>
                  <a:ext cx="2929271" cy="1030923"/>
                </a:xfrm>
                <a:prstGeom prst="rect">
                  <a:avLst/>
                </a:prstGeom>
                <a:blipFill>
                  <a:blip r:embed="rId16"/>
                  <a:stretch>
                    <a:fillRect r="-22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8579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3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7" grpId="0"/>
      <p:bldP spid="24" grpId="0"/>
      <p:bldP spid="25" grpId="0"/>
      <p:bldP spid="28" grpId="0"/>
      <p:bldP spid="30" grpId="0"/>
      <p:bldP spid="31" grpId="0"/>
      <p:bldP spid="32" grpId="0"/>
      <p:bldP spid="33" grpId="0"/>
      <p:bldP spid="39" grpId="0" animBg="1"/>
      <p:bldP spid="37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09FD-6B9A-4C58-A06F-5134545ED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Limit of Function of Two Variables at (0, 0)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415610-86DC-4F24-BC1D-5C3820E9F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961574"/>
            <a:ext cx="1725329" cy="449136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 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F57AF9-BC37-462A-9750-3F14179457C7}"/>
                  </a:ext>
                </a:extLst>
              </p:cNvPr>
              <p:cNvSpPr txBox="1"/>
              <p:nvPr/>
            </p:nvSpPr>
            <p:spPr>
              <a:xfrm>
                <a:off x="531091" y="2196084"/>
                <a:ext cx="53413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4</m:t>
                        </m:r>
                      </m:sub>
                    </m:sSub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L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  <m:r>
                      <m:rPr>
                        <m:nor/>
                      </m:rPr>
                      <a:rPr lang="en-IN" sz="2800" dirty="0"/>
                      <m:t>.</m:t>
                    </m:r>
                  </m:oMath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AF57AF9-BC37-462A-9750-3F1417945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91" y="2196084"/>
                <a:ext cx="5341389" cy="523220"/>
              </a:xfrm>
              <a:prstGeom prst="rect">
                <a:avLst/>
              </a:prstGeom>
              <a:blipFill>
                <a:blip r:embed="rId3"/>
                <a:stretch>
                  <a:fillRect l="-2283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F38E8FE-CF3F-4278-A994-78413AD46A7B}"/>
              </a:ext>
            </a:extLst>
          </p:cNvPr>
          <p:cNvSpPr txBox="1">
            <a:spLocks/>
          </p:cNvSpPr>
          <p:nvPr/>
        </p:nvSpPr>
        <p:spPr>
          <a:xfrm>
            <a:off x="131180" y="1700433"/>
            <a:ext cx="2760876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A9D839-391D-4205-A3EA-740C820A93C9}"/>
                  </a:ext>
                </a:extLst>
              </p:cNvPr>
              <p:cNvSpPr txBox="1"/>
              <p:nvPr/>
            </p:nvSpPr>
            <p:spPr>
              <a:xfrm>
                <a:off x="531091" y="2848866"/>
                <a:ext cx="5029200" cy="9370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90000"/>
                  </a:lnSpc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y</m:t>
                                  </m:r>
                                </m:e>
                              </m:d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 </m:t>
                              </m:r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0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y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den>
                          </m:f>
                        </m:e>
                      </m:func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A9D839-391D-4205-A3EA-740C820A9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91" y="2848866"/>
                <a:ext cx="5029200" cy="9370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99510D2-2652-4EAE-87E3-0FF347E7C41D}"/>
              </a:ext>
            </a:extLst>
          </p:cNvPr>
          <p:cNvSpPr/>
          <p:nvPr/>
        </p:nvSpPr>
        <p:spPr>
          <a:xfrm>
            <a:off x="990079" y="2828902"/>
            <a:ext cx="3665159" cy="958834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8EF68C-1F4D-4FFE-8AAF-5A4949900F1F}"/>
              </a:ext>
            </a:extLst>
          </p:cNvPr>
          <p:cNvGrpSpPr/>
          <p:nvPr/>
        </p:nvGrpSpPr>
        <p:grpSpPr>
          <a:xfrm>
            <a:off x="1856508" y="647424"/>
            <a:ext cx="5448532" cy="1030923"/>
            <a:chOff x="1856509" y="647424"/>
            <a:chExt cx="5245653" cy="10309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D74CB2-F50D-4698-B292-22A9EFBDEE1D}"/>
                </a:ext>
              </a:extLst>
            </p:cNvPr>
            <p:cNvSpPr txBox="1"/>
            <p:nvPr/>
          </p:nvSpPr>
          <p:spPr>
            <a:xfrm>
              <a:off x="1856509" y="944341"/>
              <a:ext cx="52456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i="0" dirty="0">
                  <a:solidFill>
                    <a:schemeClr val="tx1"/>
                  </a:solidFill>
                  <a:latin typeface="+mj-lt"/>
                </a:rPr>
                <a:t>Find</a:t>
              </a:r>
              <a:r>
                <a:rPr lang="en-IN" sz="2800" dirty="0">
                  <a:solidFill>
                    <a:schemeClr val="tx1"/>
                  </a:solidFill>
                </a:rPr>
                <a:t>                                       if it exist.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2A0770B-FB71-4E57-9DB5-AD1387499B5F}"/>
                    </a:ext>
                  </a:extLst>
                </p:cNvPr>
                <p:cNvSpPr txBox="1"/>
                <p:nvPr/>
              </p:nvSpPr>
              <p:spPr>
                <a:xfrm>
                  <a:off x="2513042" y="647424"/>
                  <a:ext cx="2929271" cy="10309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IN" sz="28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d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0,  </m:t>
                                </m:r>
                                <m:r>
                                  <a:rPr lang="en-IN" sz="2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b>
                          <m:sup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latin typeface="Cambria Math" panose="02040503050406030204" pitchFamily="18" charset="0"/>
                              </a:rPr>
                              <m:t>lim</m:t>
                            </m:r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          </m:t>
                            </m:r>
                          </m:sup>
                          <m:e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sPre>
                        <m:f>
                          <m:f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p>
                              <m:sSup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IN" sz="2800" i="0">
                                <a:latin typeface="Cambria Math" panose="02040503050406030204" pitchFamily="18" charset="0"/>
                              </a:rPr>
                              <m:t>y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FAEB1C8-D51A-4393-A1CD-1AE98AE506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042" y="647424"/>
                  <a:ext cx="2929271" cy="1030923"/>
                </a:xfrm>
                <a:prstGeom prst="rect">
                  <a:avLst/>
                </a:prstGeom>
                <a:blipFill>
                  <a:blip r:embed="rId16"/>
                  <a:stretch>
                    <a:fillRect r="-22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4495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1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3391-3225-4C1D-9927-54293BC4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Limit of Function of Two Variables at (0,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A93896B-B334-4E0E-ACE8-A659E2578E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2496" y="2151762"/>
                <a:ext cx="4387286" cy="586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(1).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    </m:t>
                    </m:r>
                    <m:d>
                      <m:dPr>
                        <m:begChr m:val="{"/>
                        <m:endChr m:val="}"/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x</m:t>
                            </m:r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→ 0</m:t>
                            </m:r>
                          </m:sub>
                          <m:sup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lim</m:t>
                            </m:r>
                          </m:sup>
                        </m:sSubSup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  <m:d>
                          <m:dPr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x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A93896B-B334-4E0E-ACE8-A659E2578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96" y="2151762"/>
                <a:ext cx="4387286" cy="586666"/>
              </a:xfrm>
              <a:prstGeom prst="rect">
                <a:avLst/>
              </a:prstGeom>
              <a:blipFill>
                <a:blip r:embed="rId2"/>
                <a:stretch>
                  <a:fillRect l="-2921" t="-12500"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E7DEF7F-BAFB-4D3C-8319-D600C7FD9D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44089" y="2156379"/>
                <a:ext cx="5207438" cy="586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(2).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    </m:t>
                    </m:r>
                    <m:d>
                      <m:dPr>
                        <m:begChr m:val="{"/>
                        <m:endChr m:val="}"/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y</m:t>
                            </m:r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→ 0</m:t>
                            </m:r>
                          </m:sub>
                          <m:sup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lim</m:t>
                            </m:r>
                          </m:sup>
                        </m:sSubSup>
                        <m:r>
                          <a:rPr kumimoji="0" lang="en-I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  <m:d>
                          <m:dPr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x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E7DEF7F-BAFB-4D3C-8319-D600C7FD9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089" y="2156379"/>
                <a:ext cx="5207438" cy="586666"/>
              </a:xfrm>
              <a:prstGeom prst="rect">
                <a:avLst/>
              </a:prstGeom>
              <a:blipFill>
                <a:blip r:embed="rId3"/>
                <a:stretch>
                  <a:fillRect l="-2459" t="-11458" b="-177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DED662A-0F47-4C19-82B8-28104A98A5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5580" y="3871472"/>
                <a:ext cx="2291540" cy="9967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→ 0</m:t>
                          </m:r>
                        </m:sub>
                        <m: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lim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den>
                          </m:f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CDED662A-0F47-4C19-82B8-28104A98A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80" y="3871472"/>
                <a:ext cx="2291540" cy="996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6C71839A-1705-4EE7-993E-0E09A25291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6522" y="4936221"/>
                <a:ext cx="1850023" cy="5987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→ 0</m:t>
                          </m:r>
                        </m:sub>
                        <m: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lim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6C71839A-1705-4EE7-993E-0E09A2529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522" y="4936221"/>
                <a:ext cx="1850023" cy="598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938B54A-FB79-4DE1-8C4F-E97E0CAEA0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5580" y="5602925"/>
                <a:ext cx="978095" cy="5987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938B54A-FB79-4DE1-8C4F-E97E0CAEA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80" y="5602925"/>
                <a:ext cx="978095" cy="598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4CEA368A-61F4-4EFA-9701-721CEE4C7E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303" y="6087018"/>
                <a:ext cx="1612657" cy="5987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Clr>
                    <a:srgbClr val="B84742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</m:t>
                          </m:r>
                        </m:e>
                        <m:sub>
                          <m: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4CEA368A-61F4-4EFA-9701-721CEE4C7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03" y="6087018"/>
                <a:ext cx="1612657" cy="598732"/>
              </a:xfrm>
              <a:prstGeom prst="rect">
                <a:avLst/>
              </a:prstGeom>
              <a:blipFill>
                <a:blip r:embed="rId8"/>
                <a:stretch>
                  <a:fillRect l="-758" r="-11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F1EC3F48-F111-4D74-90FC-9732B9520D15}"/>
              </a:ext>
            </a:extLst>
          </p:cNvPr>
          <p:cNvSpPr/>
          <p:nvPr/>
        </p:nvSpPr>
        <p:spPr>
          <a:xfrm>
            <a:off x="920275" y="6087018"/>
            <a:ext cx="1110757" cy="46897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B34CBCA-07EC-41DD-9AA6-BCCC9D289B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3749" y="3853367"/>
                <a:ext cx="4387286" cy="9967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→ 0</m:t>
                          </m:r>
                        </m:sub>
                        <m: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lim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den>
                          </m:f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FB34CBCA-07EC-41DD-9AA6-BCCC9D289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749" y="3853367"/>
                <a:ext cx="4387286" cy="996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41EADD16-30CE-458B-9B4F-43152D82C0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50830" y="4913127"/>
                <a:ext cx="1850023" cy="5987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→ 0</m:t>
                          </m:r>
                        </m:sub>
                        <m: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lim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41EADD16-30CE-458B-9B4F-43152D82C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830" y="4913127"/>
                <a:ext cx="1850023" cy="5987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29A9EC8-D68F-42DC-8119-CAA5046961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49894" y="5579825"/>
                <a:ext cx="840215" cy="5987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A29A9EC8-D68F-42DC-8119-CAA504696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894" y="5579825"/>
                <a:ext cx="840215" cy="5987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48EA4A6C-BC68-446D-A4A6-8A8C03422F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7069" y="6066288"/>
                <a:ext cx="1612658" cy="5987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Clr>
                    <a:srgbClr val="B84742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</m:t>
                          </m:r>
                        </m:e>
                        <m:sub>
                          <m: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48EA4A6C-BC68-446D-A4A6-8A8C03422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069" y="6066288"/>
                <a:ext cx="1612658" cy="598732"/>
              </a:xfrm>
              <a:prstGeom prst="rect">
                <a:avLst/>
              </a:prstGeom>
              <a:blipFill>
                <a:blip r:embed="rId13"/>
                <a:stretch>
                  <a:fillRect l="-758" r="-15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19BE10D9-8E36-4478-B943-2648342BE461}"/>
              </a:ext>
            </a:extLst>
          </p:cNvPr>
          <p:cNvSpPr/>
          <p:nvPr/>
        </p:nvSpPr>
        <p:spPr>
          <a:xfrm>
            <a:off x="6716876" y="6066288"/>
            <a:ext cx="1118729" cy="46897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94F2B6B-7B78-43B1-BF87-2F4532A98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961574"/>
            <a:ext cx="1725329" cy="449136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 5: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43A930B-49C0-4422-9C96-7AD5A97495C8}"/>
              </a:ext>
            </a:extLst>
          </p:cNvPr>
          <p:cNvSpPr txBox="1">
            <a:spLocks/>
          </p:cNvSpPr>
          <p:nvPr/>
        </p:nvSpPr>
        <p:spPr>
          <a:xfrm>
            <a:off x="131180" y="1534180"/>
            <a:ext cx="1425478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5CE8D9B-E0CB-460E-B950-2F99CEF02A28}"/>
              </a:ext>
            </a:extLst>
          </p:cNvPr>
          <p:cNvGrpSpPr/>
          <p:nvPr/>
        </p:nvGrpSpPr>
        <p:grpSpPr>
          <a:xfrm>
            <a:off x="1856508" y="638235"/>
            <a:ext cx="10413464" cy="1030923"/>
            <a:chOff x="1856508" y="638235"/>
            <a:chExt cx="10413464" cy="1030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6084500-B1A7-484D-A1E9-0982FAC97987}"/>
                    </a:ext>
                  </a:extLst>
                </p:cNvPr>
                <p:cNvSpPr txBox="1"/>
                <p:nvPr/>
              </p:nvSpPr>
              <p:spPr>
                <a:xfrm>
                  <a:off x="1856508" y="917750"/>
                  <a:ext cx="1041346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800" dirty="0">
                      <a:solidFill>
                        <a:schemeClr val="tx1"/>
                      </a:solidFill>
                    </a:rPr>
                    <a:t>S</a:t>
                  </a:r>
                  <a:r>
                    <a:rPr lang="en-US" sz="2800" i="0" dirty="0">
                      <a:solidFill>
                        <a:schemeClr val="tx1"/>
                      </a:solidFill>
                      <a:latin typeface="+mj-lt"/>
                    </a:rPr>
                    <a:t>how that  </a:t>
                  </a:r>
                  <a:r>
                    <a:rPr lang="en-IN" sz="2800" dirty="0">
                      <a:solidFill>
                        <a:schemeClr val="tx1"/>
                      </a:solidFill>
                    </a:rPr>
                    <a:t>                                has no limit as </a:t>
                  </a:r>
                  <a14:m>
                    <m:oMath xmlns:m="http://schemas.openxmlformats.org/officeDocument/2006/math"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IN" sz="2800" dirty="0">
                      <a:solidFill>
                        <a:schemeClr val="tx1"/>
                      </a:solidFill>
                    </a:rPr>
                    <a:t> approaches to </a:t>
                  </a:r>
                  <a14:m>
                    <m:oMath xmlns:m="http://schemas.openxmlformats.org/officeDocument/2006/math"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(0, 0)</m:t>
                      </m:r>
                    </m:oMath>
                  </a14:m>
                  <a:r>
                    <a:rPr lang="en-IN" sz="28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6084500-B1A7-484D-A1E9-0982FAC979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6508" y="917750"/>
                  <a:ext cx="10413464" cy="523220"/>
                </a:xfrm>
                <a:prstGeom prst="rect">
                  <a:avLst/>
                </a:prstGeom>
                <a:blipFill>
                  <a:blip r:embed="rId14"/>
                  <a:stretch>
                    <a:fillRect l="-1230" t="-12941" r="-234" b="-3294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B5EE8EB-F8C3-4AE0-8C1B-6041D4AA43F5}"/>
                    </a:ext>
                  </a:extLst>
                </p:cNvPr>
                <p:cNvSpPr txBox="1"/>
                <p:nvPr/>
              </p:nvSpPr>
              <p:spPr>
                <a:xfrm>
                  <a:off x="3350651" y="638235"/>
                  <a:ext cx="2535062" cy="10309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i="0">
                                <a:latin typeface="Cambria Math" panose="02040503050406030204" pitchFamily="18" charset="0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d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</m:fName>
                          <m:e>
                            <m:f>
                              <m:fPr>
                                <m:ctrlPr>
                                  <a:rPr lang="en-IN" sz="2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sz="28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8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US" sz="28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p>
                                    <m:r>
                                      <a:rPr lang="en-IN" sz="28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IN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func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B5EE8EB-F8C3-4AE0-8C1B-6041D4AA4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651" y="638235"/>
                  <a:ext cx="2535062" cy="1030923"/>
                </a:xfrm>
                <a:prstGeom prst="rect">
                  <a:avLst/>
                </a:prstGeom>
                <a:blipFill>
                  <a:blip r:embed="rId15"/>
                  <a:stretch>
                    <a:fillRect r="-601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FD43C4B-57E9-4DFE-930E-3B1350700A35}"/>
                  </a:ext>
                </a:extLst>
              </p:cNvPr>
              <p:cNvSpPr txBox="1"/>
              <p:nvPr/>
            </p:nvSpPr>
            <p:spPr>
              <a:xfrm>
                <a:off x="1656091" y="2105351"/>
                <a:ext cx="914400" cy="605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FD43C4B-57E9-4DFE-930E-3B1350700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091" y="2105351"/>
                <a:ext cx="914400" cy="60561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B35DAD2-7954-4CDE-9C4C-8F47AA00CE16}"/>
              </a:ext>
            </a:extLst>
          </p:cNvPr>
          <p:cNvGrpSpPr/>
          <p:nvPr/>
        </p:nvGrpSpPr>
        <p:grpSpPr>
          <a:xfrm>
            <a:off x="1344819" y="2806725"/>
            <a:ext cx="3855251" cy="996776"/>
            <a:chOff x="1344819" y="2806725"/>
            <a:chExt cx="3855251" cy="9967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96F90CE0-A325-4594-8CFB-BA3A1F50BA5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344819" y="2806725"/>
                  <a:ext cx="3855251" cy="9967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auto" latinLnBrk="0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B84742"/>
                    </a:buClr>
                    <a:buSzTx/>
                    <a:buFont typeface="Wingdings 3" panose="05040102010807070707" pitchFamily="18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      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x</m:t>
                                </m:r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→ 0</m:t>
                                </m:r>
                              </m:sub>
                              <m:sup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lim</m:t>
                                </m:r>
                              </m:sup>
                            </m:sSubSup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f>
                              <m:fPr>
                                <m:ctrlPr>
                                  <a:rPr kumimoji="0" lang="en-IN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y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IN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kumimoji="0" lang="en-US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y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Content Placeholder 2">
                  <a:extLst>
                    <a:ext uri="{FF2B5EF4-FFF2-40B4-BE49-F238E27FC236}">
                      <a16:creationId xmlns:a16="http://schemas.microsoft.com/office/drawing/2014/main" id="{96F90CE0-A325-4594-8CFB-BA3A1F50BA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4819" y="2806725"/>
                  <a:ext cx="3855251" cy="99677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85834B8-8847-44A6-BF79-22EBCAE68A67}"/>
                    </a:ext>
                  </a:extLst>
                </p:cNvPr>
                <p:cNvSpPr txBox="1"/>
                <p:nvPr/>
              </p:nvSpPr>
              <p:spPr>
                <a:xfrm>
                  <a:off x="1611739" y="2974680"/>
                  <a:ext cx="914400" cy="6056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sub>
                          <m:sup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sup>
                        </m:sSubSup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85834B8-8847-44A6-BF79-22EBCAE68A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1739" y="2974680"/>
                  <a:ext cx="914400" cy="60561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71042E-3770-45A0-AA2A-BB8C4E442C9D}"/>
                  </a:ext>
                </a:extLst>
              </p:cNvPr>
              <p:cNvSpPr txBox="1"/>
              <p:nvPr/>
            </p:nvSpPr>
            <p:spPr>
              <a:xfrm>
                <a:off x="7443748" y="2119751"/>
                <a:ext cx="914400" cy="552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971042E-3770-45A0-AA2A-BB8C4E442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748" y="2119751"/>
                <a:ext cx="914400" cy="55226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84345B6-791C-4238-B655-3580067D3523}"/>
              </a:ext>
            </a:extLst>
          </p:cNvPr>
          <p:cNvGrpSpPr/>
          <p:nvPr/>
        </p:nvGrpSpPr>
        <p:grpSpPr>
          <a:xfrm>
            <a:off x="7168369" y="2792866"/>
            <a:ext cx="3855251" cy="996776"/>
            <a:chOff x="7168369" y="2792866"/>
            <a:chExt cx="3855251" cy="9967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ontent Placeholder 2">
                  <a:extLst>
                    <a:ext uri="{FF2B5EF4-FFF2-40B4-BE49-F238E27FC236}">
                      <a16:creationId xmlns:a16="http://schemas.microsoft.com/office/drawing/2014/main" id="{3F615504-013E-46A0-A170-0E53A2D93CD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68369" y="2792866"/>
                  <a:ext cx="3855251" cy="9967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auto" latinLnBrk="0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B84742"/>
                    </a:buClr>
                    <a:buSzTx/>
                    <a:buFont typeface="Wingdings 3" panose="05040102010807070707" pitchFamily="18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      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y</m:t>
                                </m:r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→ 0</m:t>
                                </m:r>
                              </m:sub>
                              <m:sup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lim</m:t>
                                </m:r>
                              </m:sup>
                            </m:sSubSup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f>
                              <m:fPr>
                                <m:ctrlPr>
                                  <a:rPr kumimoji="0" lang="en-IN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y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IN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kumimoji="0" lang="en-US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y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den>
                            </m:f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Content Placeholder 2">
                  <a:extLst>
                    <a:ext uri="{FF2B5EF4-FFF2-40B4-BE49-F238E27FC236}">
                      <a16:creationId xmlns:a16="http://schemas.microsoft.com/office/drawing/2014/main" id="{3F615504-013E-46A0-A170-0E53A2D93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8369" y="2792866"/>
                  <a:ext cx="3855251" cy="99677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D1F8FFD-BFF7-42AC-B0AB-995B1C3B4E14}"/>
                    </a:ext>
                  </a:extLst>
                </p:cNvPr>
                <p:cNvSpPr txBox="1"/>
                <p:nvPr/>
              </p:nvSpPr>
              <p:spPr>
                <a:xfrm>
                  <a:off x="7467051" y="2959904"/>
                  <a:ext cx="914400" cy="552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sub>
                          <m:sup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sup>
                        </m:sSubSup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D1F8FFD-BFF7-42AC-B0AB-995B1C3B4E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051" y="2959904"/>
                  <a:ext cx="914400" cy="552267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Freeform 17">
            <a:extLst>
              <a:ext uri="{FF2B5EF4-FFF2-40B4-BE49-F238E27FC236}">
                <a16:creationId xmlns:a16="http://schemas.microsoft.com/office/drawing/2014/main" id="{FD1F9BC4-F163-41B1-8D14-DDBF9B45B9FB}"/>
              </a:ext>
            </a:extLst>
          </p:cNvPr>
          <p:cNvSpPr>
            <a:spLocks/>
          </p:cNvSpPr>
          <p:nvPr/>
        </p:nvSpPr>
        <p:spPr bwMode="auto">
          <a:xfrm>
            <a:off x="5466829" y="1955214"/>
            <a:ext cx="45719" cy="4623668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7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3" grpId="0"/>
      <p:bldP spid="14" grpId="0"/>
      <p:bldP spid="15" grpId="0"/>
      <p:bldP spid="16" grpId="0" animBg="1"/>
      <p:bldP spid="20" grpId="0"/>
      <p:bldP spid="21" grpId="0"/>
      <p:bldP spid="22" grpId="0"/>
      <p:bldP spid="23" grpId="0"/>
      <p:bldP spid="24" grpId="0" animBg="1"/>
      <p:bldP spid="25" grpId="0" uiExpand="1" build="p" animBg="1"/>
      <p:bldP spid="26" grpId="0" animBg="1"/>
      <p:bldP spid="26" grpId="1" animBg="1"/>
      <p:bldP spid="32" grpId="0"/>
      <p:bldP spid="35" grpId="0"/>
      <p:bldP spid="29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3391-3225-4C1D-9927-54293BC4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Limit of Function of Two Variables at (0,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7386CF67-E3D9-4842-B83B-F3B69671B7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81" y="2211252"/>
                <a:ext cx="5530710" cy="586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(3).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    </m:t>
                    </m:r>
                    <m:d>
                      <m:dPr>
                        <m:begChr m:val="{"/>
                        <m:endChr m:val="}"/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y</m:t>
                            </m:r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→</m:t>
                            </m:r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mx</m:t>
                            </m:r>
                          </m:sub>
                          <m:sup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lim</m:t>
                            </m:r>
                          </m:sup>
                        </m:sSubSup>
                        <m:r>
                          <a:rPr kumimoji="0" lang="en-I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  <m:d>
                          <m:dPr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x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7386CF67-E3D9-4842-B83B-F3B69671B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1" y="2211252"/>
                <a:ext cx="5530710" cy="586666"/>
              </a:xfrm>
              <a:prstGeom prst="rect">
                <a:avLst/>
              </a:prstGeom>
              <a:blipFill>
                <a:blip r:embed="rId2"/>
                <a:stretch>
                  <a:fillRect l="-2315" t="-12500"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5246D2EC-8086-4D26-A437-75FCF110FC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8948" y="4054371"/>
                <a:ext cx="3921272" cy="8256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→ 0</m:t>
                          </m:r>
                        </m:sub>
                        <m: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lim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mx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mx</m:t>
                                  </m:r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</m:den>
                          </m:f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5246D2EC-8086-4D26-A437-75FCF110F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948" y="4054371"/>
                <a:ext cx="3921272" cy="825667"/>
              </a:xfrm>
              <a:prstGeom prst="rect">
                <a:avLst/>
              </a:prstGeom>
              <a:blipFill>
                <a:blip r:embed="rId3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9BF87F-2A12-45CE-84CB-2C46ECECD2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8948" y="5184563"/>
                <a:ext cx="4186817" cy="9483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→ 0</m:t>
                          </m:r>
                        </m:sub>
                        <m: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lim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kumimoji="0" lang="en-US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kumimoji="0" lang="en-I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IN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m</m:t>
                                      </m:r>
                                    </m:e>
                                    <m:sup>
                                      <m:r>
                                        <a:rPr kumimoji="0" lang="en-IN" sz="2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den>
                          </m:f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6A9BF87F-2A12-45CE-84CB-2C46ECECD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948" y="5184563"/>
                <a:ext cx="4186817" cy="9483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D60D88EA-A698-4BAC-A64D-B62587E2D6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2147" y="1972251"/>
                <a:ext cx="3147704" cy="8256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→ 0</m:t>
                          </m:r>
                        </m:sub>
                        <m: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lim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den>
                          </m:f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D60D88EA-A698-4BAC-A64D-B62587E2D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147" y="1972251"/>
                <a:ext cx="3147704" cy="825667"/>
              </a:xfrm>
              <a:prstGeom prst="rect">
                <a:avLst/>
              </a:prstGeom>
              <a:blipFill>
                <a:blip r:embed="rId6"/>
                <a:stretch>
                  <a:fillRect b="-118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A72AF8B0-6189-4764-BAF8-AD88B75CDE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2147" y="3228704"/>
                <a:ext cx="1850000" cy="8256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num>
                        <m:den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sSup>
                            <m:sSup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</m:t>
                              </m:r>
                            </m:e>
                            <m:sup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A72AF8B0-6189-4764-BAF8-AD88B75CD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147" y="3228704"/>
                <a:ext cx="1850000" cy="8256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7CE93939-88AD-42F6-B7BD-F50C65288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2147" y="4406375"/>
                <a:ext cx="773960" cy="4261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2" name="Content Placeholder 2">
                <a:extLst>
                  <a:ext uri="{FF2B5EF4-FFF2-40B4-BE49-F238E27FC236}">
                    <a16:creationId xmlns:a16="http://schemas.microsoft.com/office/drawing/2014/main" id="{7CE93939-88AD-42F6-B7BD-F50C65288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147" y="4406375"/>
                <a:ext cx="773960" cy="426184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9E3C1DC8-8893-4807-BE99-08DEE80D45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49375" y="5184563"/>
                <a:ext cx="1729985" cy="5987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Clr>
                    <a:srgbClr val="B84742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</m:t>
                          </m:r>
                        </m:e>
                        <m:sub>
                          <m: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9E3C1DC8-8893-4807-BE99-08DEE80D4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375" y="5184563"/>
                <a:ext cx="1729985" cy="598732"/>
              </a:xfrm>
              <a:prstGeom prst="rect">
                <a:avLst/>
              </a:prstGeom>
              <a:blipFill>
                <a:blip r:embed="rId9"/>
                <a:stretch>
                  <a:fillRect l="-70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084CFA64-93C3-425E-81AB-66A14D51D8FE}"/>
              </a:ext>
            </a:extLst>
          </p:cNvPr>
          <p:cNvSpPr/>
          <p:nvPr/>
        </p:nvSpPr>
        <p:spPr>
          <a:xfrm>
            <a:off x="6365462" y="5184563"/>
            <a:ext cx="1121770" cy="46897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BA236B-58DC-43EC-9844-92BC84309868}"/>
              </a:ext>
            </a:extLst>
          </p:cNvPr>
          <p:cNvCxnSpPr>
            <a:cxnSpLocks/>
          </p:cNvCxnSpPr>
          <p:nvPr/>
        </p:nvCxnSpPr>
        <p:spPr>
          <a:xfrm flipH="1">
            <a:off x="2661936" y="5723952"/>
            <a:ext cx="306405" cy="3513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B97344-CABF-4D59-8BC1-94D202F01112}"/>
              </a:ext>
            </a:extLst>
          </p:cNvPr>
          <p:cNvCxnSpPr>
            <a:cxnSpLocks/>
          </p:cNvCxnSpPr>
          <p:nvPr/>
        </p:nvCxnSpPr>
        <p:spPr>
          <a:xfrm flipH="1">
            <a:off x="3856036" y="5219768"/>
            <a:ext cx="147016" cy="1540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08D5212-A567-4983-AFF8-7A452E899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961574"/>
            <a:ext cx="1725329" cy="449136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 5: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ECBBD27-D5B4-4E69-BA1C-C3C91439B0A4}"/>
              </a:ext>
            </a:extLst>
          </p:cNvPr>
          <p:cNvSpPr txBox="1">
            <a:spLocks/>
          </p:cNvSpPr>
          <p:nvPr/>
        </p:nvSpPr>
        <p:spPr>
          <a:xfrm>
            <a:off x="131180" y="1534180"/>
            <a:ext cx="2760876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DA644F-25E7-4DF7-8105-6AC93C5CE0E2}"/>
              </a:ext>
            </a:extLst>
          </p:cNvPr>
          <p:cNvGrpSpPr/>
          <p:nvPr/>
        </p:nvGrpSpPr>
        <p:grpSpPr>
          <a:xfrm>
            <a:off x="1856508" y="638235"/>
            <a:ext cx="10413464" cy="1030923"/>
            <a:chOff x="1856508" y="638235"/>
            <a:chExt cx="10413464" cy="1030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4D1ADCC-81DD-4247-8E2E-42DE8CDE56D4}"/>
                    </a:ext>
                  </a:extLst>
                </p:cNvPr>
                <p:cNvSpPr txBox="1"/>
                <p:nvPr/>
              </p:nvSpPr>
              <p:spPr>
                <a:xfrm>
                  <a:off x="1856508" y="917750"/>
                  <a:ext cx="1041346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800" i="0" dirty="0">
                      <a:solidFill>
                        <a:schemeClr val="tx1"/>
                      </a:solidFill>
                      <a:latin typeface="+mj-lt"/>
                    </a:rPr>
                    <a:t>S</a:t>
                  </a:r>
                  <a:r>
                    <a:rPr lang="en-US" sz="2800" i="0" dirty="0">
                      <a:solidFill>
                        <a:schemeClr val="tx1"/>
                      </a:solidFill>
                      <a:latin typeface="+mj-lt"/>
                    </a:rPr>
                    <a:t>how that  </a:t>
                  </a:r>
                  <a:r>
                    <a:rPr lang="en-IN" sz="2800" dirty="0">
                      <a:solidFill>
                        <a:schemeClr val="tx1"/>
                      </a:solidFill>
                    </a:rPr>
                    <a:t>                                has no limit as </a:t>
                  </a:r>
                  <a14:m>
                    <m:oMath xmlns:m="http://schemas.openxmlformats.org/officeDocument/2006/math"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IN" sz="2800" dirty="0">
                      <a:solidFill>
                        <a:schemeClr val="tx1"/>
                      </a:solidFill>
                    </a:rPr>
                    <a:t> approaches to </a:t>
                  </a:r>
                  <a14:m>
                    <m:oMath xmlns:m="http://schemas.openxmlformats.org/officeDocument/2006/math"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(0, 0)</m:t>
                      </m:r>
                    </m:oMath>
                  </a14:m>
                  <a:r>
                    <a:rPr lang="en-IN" sz="28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4D1ADCC-81DD-4247-8E2E-42DE8CDE56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6508" y="917750"/>
                  <a:ext cx="10413464" cy="523220"/>
                </a:xfrm>
                <a:prstGeom prst="rect">
                  <a:avLst/>
                </a:prstGeom>
                <a:blipFill>
                  <a:blip r:embed="rId10"/>
                  <a:stretch>
                    <a:fillRect l="-1230" t="-12941" r="-234" b="-3294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37062E9-82F4-4D0F-9128-5237C4594130}"/>
                    </a:ext>
                  </a:extLst>
                </p:cNvPr>
                <p:cNvSpPr txBox="1"/>
                <p:nvPr/>
              </p:nvSpPr>
              <p:spPr>
                <a:xfrm>
                  <a:off x="3340491" y="638235"/>
                  <a:ext cx="2535062" cy="10309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i="0">
                                <a:latin typeface="Cambria Math" panose="02040503050406030204" pitchFamily="18" charset="0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d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</m:fName>
                          <m:e>
                            <m:f>
                              <m:fPr>
                                <m:ctrlPr>
                                  <a:rPr lang="en-IN" sz="2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sz="28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8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US" sz="28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p>
                                    <m:r>
                                      <a:rPr lang="en-IN" sz="28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IN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func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37062E9-82F4-4D0F-9128-5237C45941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491" y="638235"/>
                  <a:ext cx="2535062" cy="1030923"/>
                </a:xfrm>
                <a:prstGeom prst="rect">
                  <a:avLst/>
                </a:prstGeom>
                <a:blipFill>
                  <a:blip r:embed="rId11"/>
                  <a:stretch>
                    <a:fillRect r="-601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A879382-C61B-40D6-B6D4-60E7AA36AA01}"/>
                  </a:ext>
                </a:extLst>
              </p:cNvPr>
              <p:cNvSpPr txBox="1"/>
              <p:nvPr/>
            </p:nvSpPr>
            <p:spPr>
              <a:xfrm>
                <a:off x="1469086" y="2166491"/>
                <a:ext cx="914400" cy="552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A879382-C61B-40D6-B6D4-60E7AA36A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086" y="2166491"/>
                <a:ext cx="914400" cy="5522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0A5B75F-F22F-4DB3-9400-E6CBD92ADBB5}"/>
              </a:ext>
            </a:extLst>
          </p:cNvPr>
          <p:cNvGrpSpPr/>
          <p:nvPr/>
        </p:nvGrpSpPr>
        <p:grpSpPr>
          <a:xfrm>
            <a:off x="1158948" y="2930043"/>
            <a:ext cx="3655728" cy="819803"/>
            <a:chOff x="1158948" y="2930043"/>
            <a:chExt cx="3655728" cy="8198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ontent Placeholder 2">
                  <a:extLst>
                    <a:ext uri="{FF2B5EF4-FFF2-40B4-BE49-F238E27FC236}">
                      <a16:creationId xmlns:a16="http://schemas.microsoft.com/office/drawing/2014/main" id="{71246EC9-8F50-4C1A-A2E4-2336AE71E75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58948" y="2930043"/>
                  <a:ext cx="3655728" cy="81980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auto" latinLnBrk="0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B84742"/>
                    </a:buClr>
                    <a:buSzTx/>
                    <a:buFont typeface="Wingdings 3" panose="05040102010807070707" pitchFamily="18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      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y</m:t>
                                </m:r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→</m:t>
                                </m:r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mx</m:t>
                                </m:r>
                              </m:sub>
                              <m:sup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lim</m:t>
                                </m:r>
                              </m:sup>
                            </m:sSubSup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f>
                              <m:fPr>
                                <m:ctrlPr>
                                  <a:rPr kumimoji="0" lang="en-IN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y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IN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kumimoji="0" lang="en-US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y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den>
                            </m:f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Content Placeholder 2">
                  <a:extLst>
                    <a:ext uri="{FF2B5EF4-FFF2-40B4-BE49-F238E27FC236}">
                      <a16:creationId xmlns:a16="http://schemas.microsoft.com/office/drawing/2014/main" id="{71246EC9-8F50-4C1A-A2E4-2336AE71E7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8948" y="2930043"/>
                  <a:ext cx="3655728" cy="819803"/>
                </a:xfrm>
                <a:prstGeom prst="rect">
                  <a:avLst/>
                </a:prstGeom>
                <a:blipFill>
                  <a:blip r:embed="rId13"/>
                  <a:stretch>
                    <a:fillRect r="-6500" b="-1417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865CDB0-2D9C-49E5-9141-2ED082580485}"/>
                    </a:ext>
                  </a:extLst>
                </p:cNvPr>
                <p:cNvSpPr txBox="1"/>
                <p:nvPr/>
              </p:nvSpPr>
              <p:spPr>
                <a:xfrm>
                  <a:off x="1469086" y="3096846"/>
                  <a:ext cx="914400" cy="552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sub>
                          <m:sup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sup>
                        </m:sSubSup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865CDB0-2D9C-49E5-9141-2ED0825804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9086" y="3096846"/>
                  <a:ext cx="914400" cy="55226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Freeform 17">
            <a:extLst>
              <a:ext uri="{FF2B5EF4-FFF2-40B4-BE49-F238E27FC236}">
                <a16:creationId xmlns:a16="http://schemas.microsoft.com/office/drawing/2014/main" id="{4B5106AB-AA91-4B08-ADC6-91C650CE9D06}"/>
              </a:ext>
            </a:extLst>
          </p:cNvPr>
          <p:cNvSpPr>
            <a:spLocks/>
          </p:cNvSpPr>
          <p:nvPr/>
        </p:nvSpPr>
        <p:spPr bwMode="auto">
          <a:xfrm>
            <a:off x="5628466" y="1972251"/>
            <a:ext cx="45719" cy="4326949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0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3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30" grpId="0"/>
      <p:bldP spid="31" grpId="0"/>
      <p:bldP spid="32" grpId="0"/>
      <p:bldP spid="33" grpId="0"/>
      <p:bldP spid="34" grpId="0" animBg="1"/>
      <p:bldP spid="36" grpId="0"/>
      <p:bldP spid="38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3391-3225-4C1D-9927-54293BC4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Limit of Function of Two Variables at (0,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134BA216-A388-4A62-9F15-24C095DC5C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1181" y="2165072"/>
                <a:ext cx="5530710" cy="586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(4).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4</m:t>
                        </m:r>
                      </m:sub>
                    </m:sSub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    </m:t>
                    </m:r>
                    <m:d>
                      <m:dPr>
                        <m:begChr m:val="{"/>
                        <m:endChr m:val="}"/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y</m:t>
                            </m:r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→</m:t>
                            </m:r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kumimoji="0" lang="en-IN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mx</m:t>
                                </m:r>
                              </m:e>
                              <m:sup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sub>
                          <m:sup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lim</m:t>
                            </m:r>
                          </m:sup>
                        </m:sSubSup>
                        <m:r>
                          <a:rPr kumimoji="0" lang="en-I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  <m:d>
                          <m:dPr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x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134BA216-A388-4A62-9F15-24C095DC5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1" y="2165072"/>
                <a:ext cx="5530710" cy="586666"/>
              </a:xfrm>
              <a:prstGeom prst="rect">
                <a:avLst/>
              </a:prstGeom>
              <a:blipFill>
                <a:blip r:embed="rId2"/>
                <a:stretch>
                  <a:fillRect l="-2315" b="-28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CCBB754-8845-4B59-8BFC-7E5BD550A7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8948" y="4054371"/>
                <a:ext cx="3921272" cy="8256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Clr>
                    <a:srgbClr val="B84742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→ 0</m:t>
                          </m:r>
                        </m:sub>
                        <m: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lim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mx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FF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sSup>
                                        <m:sSupPr>
                                          <m:ctrlPr>
                                            <a:rPr lang="en-IN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IN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I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FCCBB754-8845-4B59-8BFC-7E5BD550A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948" y="4054371"/>
                <a:ext cx="3921272" cy="825667"/>
              </a:xfrm>
              <a:prstGeom prst="rect">
                <a:avLst/>
              </a:prstGeom>
              <a:blipFill>
                <a:blip r:embed="rId4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9E37A7D2-A79E-4801-83E8-4642396E2A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8948" y="5184563"/>
                <a:ext cx="4186817" cy="9483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→ 0</m:t>
                          </m:r>
                        </m:sub>
                        <m: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lim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4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kumimoji="0" lang="en-IN" sz="2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IN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m</m:t>
                                      </m:r>
                                    </m:e>
                                    <m:sup>
                                      <m:r>
                                        <a:rPr kumimoji="0" lang="en-IN" sz="2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den>
                          </m:f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9E37A7D2-A79E-4801-83E8-4642396E2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948" y="5184563"/>
                <a:ext cx="4186817" cy="9483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736015DF-073A-491F-99CD-304AB329F4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06482" y="2039987"/>
                <a:ext cx="3147704" cy="8256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→ 0</m:t>
                          </m:r>
                        </m:sub>
                        <m: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lim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den>
                          </m:f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736015DF-073A-491F-99CD-304AB329F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482" y="2039987"/>
                <a:ext cx="3147704" cy="825667"/>
              </a:xfrm>
              <a:prstGeom prst="rect">
                <a:avLst/>
              </a:prstGeom>
              <a:blipFill>
                <a:blip r:embed="rId6"/>
                <a:stretch>
                  <a:fillRect b="-118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B2B8E2A-5A01-4DDA-AC24-86545FEE9E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06482" y="3089395"/>
                <a:ext cx="1850000" cy="8256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m</m:t>
                          </m:r>
                        </m:num>
                        <m:den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</m:t>
                              </m:r>
                            </m:e>
                            <m: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7B2B8E2A-5A01-4DDA-AC24-86545FEE9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482" y="3089395"/>
                <a:ext cx="1850000" cy="8256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1519DD-A73D-4256-95FB-C78120007D48}"/>
                  </a:ext>
                </a:extLst>
              </p:cNvPr>
              <p:cNvSpPr txBox="1"/>
              <p:nvPr/>
            </p:nvSpPr>
            <p:spPr>
              <a:xfrm>
                <a:off x="8282908" y="3258119"/>
                <a:ext cx="314770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</a:rPr>
                  <a:t> depends on m.</a:t>
                </a:r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1519DD-A73D-4256-95FB-C78120007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908" y="3258119"/>
                <a:ext cx="3147703" cy="523220"/>
              </a:xfrm>
              <a:prstGeom prst="rect">
                <a:avLst/>
              </a:prstGeom>
              <a:blipFill>
                <a:blip r:embed="rId8"/>
                <a:stretch>
                  <a:fillRect t="-11628" r="-2132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CAB7F54-50FA-4127-8323-2443F4D9B553}"/>
                  </a:ext>
                </a:extLst>
              </p:cNvPr>
              <p:cNvSpPr txBox="1"/>
              <p:nvPr/>
            </p:nvSpPr>
            <p:spPr>
              <a:xfrm>
                <a:off x="6306482" y="4105254"/>
                <a:ext cx="42366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cs typeface="+mn-cs"/>
                  </a:rPr>
                  <a:t>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L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L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L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≠</m:t>
                    </m:r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L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CAB7F54-50FA-4127-8323-2443F4D9B5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482" y="4105254"/>
                <a:ext cx="4236664" cy="523220"/>
              </a:xfrm>
              <a:prstGeom prst="rect">
                <a:avLst/>
              </a:prstGeom>
              <a:blipFill>
                <a:blip r:embed="rId9"/>
                <a:stretch>
                  <a:fillRect l="-3022" t="-11628" r="-144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13A1D6E-FC41-4144-97CC-E55A111481E7}"/>
              </a:ext>
            </a:extLst>
          </p:cNvPr>
          <p:cNvCxnSpPr>
            <a:cxnSpLocks/>
          </p:cNvCxnSpPr>
          <p:nvPr/>
        </p:nvCxnSpPr>
        <p:spPr>
          <a:xfrm flipH="1">
            <a:off x="2655494" y="5723952"/>
            <a:ext cx="306405" cy="3513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141B75-EAB0-4E27-A696-C778099C4B70}"/>
              </a:ext>
            </a:extLst>
          </p:cNvPr>
          <p:cNvCxnSpPr>
            <a:cxnSpLocks/>
          </p:cNvCxnSpPr>
          <p:nvPr/>
        </p:nvCxnSpPr>
        <p:spPr>
          <a:xfrm flipH="1">
            <a:off x="3606355" y="5211643"/>
            <a:ext cx="306405" cy="3513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906EDC2-0E64-4F48-8FA9-A2199486D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961574"/>
            <a:ext cx="1725329" cy="449136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 5: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AC4972C-44A0-4664-B75B-8179427C3334}"/>
              </a:ext>
            </a:extLst>
          </p:cNvPr>
          <p:cNvSpPr txBox="1">
            <a:spLocks/>
          </p:cNvSpPr>
          <p:nvPr/>
        </p:nvSpPr>
        <p:spPr>
          <a:xfrm>
            <a:off x="131180" y="1534180"/>
            <a:ext cx="2760876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9F1478-D8B1-4BC7-B9CD-F64F5527DBAF}"/>
              </a:ext>
            </a:extLst>
          </p:cNvPr>
          <p:cNvGrpSpPr/>
          <p:nvPr/>
        </p:nvGrpSpPr>
        <p:grpSpPr>
          <a:xfrm>
            <a:off x="1856508" y="617915"/>
            <a:ext cx="10413464" cy="1030923"/>
            <a:chOff x="1856508" y="617915"/>
            <a:chExt cx="10413464" cy="10309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A7CC5A8-83D5-4CCD-9FC9-2CB86C21B25F}"/>
                    </a:ext>
                  </a:extLst>
                </p:cNvPr>
                <p:cNvSpPr txBox="1"/>
                <p:nvPr/>
              </p:nvSpPr>
              <p:spPr>
                <a:xfrm>
                  <a:off x="1856508" y="917750"/>
                  <a:ext cx="1041346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N" sz="2800" i="0" dirty="0">
                      <a:solidFill>
                        <a:schemeClr val="tx1"/>
                      </a:solidFill>
                      <a:latin typeface="+mj-lt"/>
                    </a:rPr>
                    <a:t>S</a:t>
                  </a:r>
                  <a:r>
                    <a:rPr lang="en-US" sz="2800" i="0" dirty="0">
                      <a:solidFill>
                        <a:schemeClr val="tx1"/>
                      </a:solidFill>
                      <a:latin typeface="+mj-lt"/>
                    </a:rPr>
                    <a:t>how that  </a:t>
                  </a:r>
                  <a:r>
                    <a:rPr lang="en-IN" sz="2800" dirty="0">
                      <a:solidFill>
                        <a:schemeClr val="tx1"/>
                      </a:solidFill>
                    </a:rPr>
                    <a:t>                                has no limit as </a:t>
                  </a:r>
                  <a14:m>
                    <m:oMath xmlns:m="http://schemas.openxmlformats.org/officeDocument/2006/math"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IN" sz="2800" dirty="0">
                      <a:solidFill>
                        <a:schemeClr val="tx1"/>
                      </a:solidFill>
                    </a:rPr>
                    <a:t> approaches to </a:t>
                  </a:r>
                  <a14:m>
                    <m:oMath xmlns:m="http://schemas.openxmlformats.org/officeDocument/2006/math">
                      <m:r>
                        <a:rPr 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(0, 0)</m:t>
                      </m:r>
                    </m:oMath>
                  </a14:m>
                  <a:r>
                    <a:rPr lang="en-IN" sz="2800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A7CC5A8-83D5-4CCD-9FC9-2CB86C21B2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6508" y="917750"/>
                  <a:ext cx="10413464" cy="523220"/>
                </a:xfrm>
                <a:prstGeom prst="rect">
                  <a:avLst/>
                </a:prstGeom>
                <a:blipFill>
                  <a:blip r:embed="rId10"/>
                  <a:stretch>
                    <a:fillRect l="-1230" t="-12941" r="-234" b="-3294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8F92621-3D53-4AA9-AD85-DE1CE0244186}"/>
                    </a:ext>
                  </a:extLst>
                </p:cNvPr>
                <p:cNvSpPr txBox="1"/>
                <p:nvPr/>
              </p:nvSpPr>
              <p:spPr>
                <a:xfrm>
                  <a:off x="3350651" y="617915"/>
                  <a:ext cx="2535062" cy="10309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28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i="0">
                                <a:latin typeface="Cambria Math" panose="02040503050406030204" pitchFamily="18" charset="0"/>
                              </a:rPr>
                              <m:t>f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d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</m:fName>
                          <m:e>
                            <m:f>
                              <m:fPr>
                                <m:ctrlPr>
                                  <a:rPr lang="en-IN" sz="28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sz="28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8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US" sz="28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IN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p>
                                    <m:r>
                                      <a:rPr lang="en-IN" sz="28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IN" sz="2800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func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8F92621-3D53-4AA9-AD85-DE1CE02441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651" y="617915"/>
                  <a:ext cx="2535062" cy="1030923"/>
                </a:xfrm>
                <a:prstGeom prst="rect">
                  <a:avLst/>
                </a:prstGeom>
                <a:blipFill>
                  <a:blip r:embed="rId11"/>
                  <a:stretch>
                    <a:fillRect r="-601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0159191-54E3-40A3-AF95-7D3E56738A0F}"/>
                  </a:ext>
                </a:extLst>
              </p:cNvPr>
              <p:cNvSpPr txBox="1"/>
              <p:nvPr/>
            </p:nvSpPr>
            <p:spPr>
              <a:xfrm>
                <a:off x="1478881" y="2236146"/>
                <a:ext cx="914400" cy="552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0159191-54E3-40A3-AF95-7D3E56738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881" y="2236146"/>
                <a:ext cx="914400" cy="5522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DDD44207-A224-4979-BA3E-EC31D10DCCD4}"/>
              </a:ext>
            </a:extLst>
          </p:cNvPr>
          <p:cNvGrpSpPr/>
          <p:nvPr/>
        </p:nvGrpSpPr>
        <p:grpSpPr>
          <a:xfrm>
            <a:off x="1158948" y="2930043"/>
            <a:ext cx="3655728" cy="819803"/>
            <a:chOff x="1158948" y="2930043"/>
            <a:chExt cx="3655728" cy="8198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ontent Placeholder 2">
                  <a:extLst>
                    <a:ext uri="{FF2B5EF4-FFF2-40B4-BE49-F238E27FC236}">
                      <a16:creationId xmlns:a16="http://schemas.microsoft.com/office/drawing/2014/main" id="{423C6BE8-2594-4A43-8AA4-F7475C56224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158948" y="2930043"/>
                  <a:ext cx="3655728" cy="81980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auto" latinLnBrk="0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B84742"/>
                    </a:buClr>
                    <a:buSzTx/>
                    <a:buFont typeface="Wingdings 3" panose="05040102010807070707" pitchFamily="18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      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y</m:t>
                                </m:r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→</m:t>
                                </m:r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1212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1212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mx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1212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lim</m:t>
                                </m:r>
                              </m:sup>
                            </m:sSubSup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f>
                              <m:fPr>
                                <m:ctrlPr>
                                  <a:rPr kumimoji="0" lang="en-IN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y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IN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kumimoji="0" lang="en-US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y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den>
                            </m:f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Content Placeholder 2">
                  <a:extLst>
                    <a:ext uri="{FF2B5EF4-FFF2-40B4-BE49-F238E27FC236}">
                      <a16:creationId xmlns:a16="http://schemas.microsoft.com/office/drawing/2014/main" id="{423C6BE8-2594-4A43-8AA4-F7475C5622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8948" y="2930043"/>
                  <a:ext cx="3655728" cy="819803"/>
                </a:xfrm>
                <a:prstGeom prst="rect">
                  <a:avLst/>
                </a:prstGeom>
                <a:blipFill>
                  <a:blip r:embed="rId14"/>
                  <a:stretch>
                    <a:fillRect r="-10333" b="-14179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D6086F6-8F6A-4549-B3AA-CF5098277094}"/>
                    </a:ext>
                  </a:extLst>
                </p:cNvPr>
                <p:cNvSpPr txBox="1"/>
                <p:nvPr/>
              </p:nvSpPr>
              <p:spPr>
                <a:xfrm>
                  <a:off x="1478881" y="3135428"/>
                  <a:ext cx="914400" cy="552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sub>
                          <m:sup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sup>
                        </m:sSubSup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D6086F6-8F6A-4549-B3AA-CF5098277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8881" y="3135428"/>
                  <a:ext cx="914400" cy="55226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4F759B-0E90-4CA9-B38C-B556EF6F3EA1}"/>
                  </a:ext>
                </a:extLst>
              </p:cNvPr>
              <p:cNvSpPr txBox="1"/>
              <p:nvPr/>
            </p:nvSpPr>
            <p:spPr>
              <a:xfrm>
                <a:off x="5732373" y="4853629"/>
                <a:ext cx="5823762" cy="1030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buClr>
                    <a:srgbClr val="B84742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</m:t>
                          </m:r>
                          <m:limLow>
                            <m:limLowPr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  <m: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y</m:t>
                                  </m:r>
                                </m:e>
                              </m:d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0</m:t>
                              </m:r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y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70C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den>
                          </m:f>
                        </m:e>
                      </m:func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does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not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exist</m:t>
                      </m:r>
                      <m:r>
                        <m:rPr>
                          <m:nor/>
                        </m:rPr>
                        <a:rPr lang="en-IN" sz="2800" dirty="0"/>
                        <m:t>.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4F759B-0E90-4CA9-B38C-B556EF6F3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373" y="4853629"/>
                <a:ext cx="5823762" cy="103092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Freeform 17">
            <a:extLst>
              <a:ext uri="{FF2B5EF4-FFF2-40B4-BE49-F238E27FC236}">
                <a16:creationId xmlns:a16="http://schemas.microsoft.com/office/drawing/2014/main" id="{61FAD616-B504-483E-A3DB-F5EC33B65D07}"/>
              </a:ext>
            </a:extLst>
          </p:cNvPr>
          <p:cNvSpPr>
            <a:spLocks/>
          </p:cNvSpPr>
          <p:nvPr/>
        </p:nvSpPr>
        <p:spPr bwMode="auto">
          <a:xfrm>
            <a:off x="5466829" y="1990687"/>
            <a:ext cx="45719" cy="4227602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D273E18-2598-4B3A-BCFC-9484C7AB7983}"/>
              </a:ext>
            </a:extLst>
          </p:cNvPr>
          <p:cNvSpPr/>
          <p:nvPr/>
        </p:nvSpPr>
        <p:spPr>
          <a:xfrm>
            <a:off x="6149178" y="4880038"/>
            <a:ext cx="5315762" cy="978106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962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0" grpId="0"/>
      <p:bldP spid="21" grpId="0"/>
      <p:bldP spid="6" grpId="0"/>
      <p:bldP spid="35" grpId="0"/>
      <p:bldP spid="31" grpId="0"/>
      <p:bldP spid="23" grpId="0"/>
      <p:bldP spid="22" grpId="0" build="p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868214" y="2110582"/>
            <a:ext cx="10518750" cy="1876091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E1F07-4502-43AC-927D-E2E57934E7E3}"/>
              </a:ext>
            </a:extLst>
          </p:cNvPr>
          <p:cNvSpPr txBox="1"/>
          <p:nvPr/>
        </p:nvSpPr>
        <p:spPr>
          <a:xfrm>
            <a:off x="1019412" y="2687137"/>
            <a:ext cx="21797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Method:2</a:t>
            </a:r>
            <a:endParaRPr lang="en-IN" sz="4000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CDA6EF38-8AF1-43A5-8A55-5706410765B6}"/>
              </a:ext>
            </a:extLst>
          </p:cNvPr>
          <p:cNvSpPr/>
          <p:nvPr/>
        </p:nvSpPr>
        <p:spPr>
          <a:xfrm>
            <a:off x="3186282" y="2828578"/>
            <a:ext cx="705271" cy="425003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BA375-40BD-4010-AF73-AEA3092A164B}"/>
              </a:ext>
            </a:extLst>
          </p:cNvPr>
          <p:cNvSpPr txBox="1"/>
          <p:nvPr/>
        </p:nvSpPr>
        <p:spPr>
          <a:xfrm>
            <a:off x="3891553" y="2694684"/>
            <a:ext cx="7487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Continuity of Function of Two Variables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660011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DCF1E91-677C-438C-8891-6AD809381FE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Continuity of Function of Two Variables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𝐟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DCF1E91-677C-438C-8891-6AD809381F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EE88DD-4D80-4870-964C-B3F0E1C037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711201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i="0" dirty="0">
                    <a:latin typeface="+mj-lt"/>
                  </a:rPr>
                  <a:t>Function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b="0" dirty="0">
                    <a:solidFill>
                      <a:srgbClr val="FF0000"/>
                    </a:solidFill>
                  </a:rPr>
                  <a:t>)</a:t>
                </a:r>
                <a:r>
                  <a:rPr lang="en-US" b="0" dirty="0"/>
                  <a:t> is said to be </a:t>
                </a:r>
                <a:r>
                  <a:rPr lang="en-US" b="0" dirty="0">
                    <a:solidFill>
                      <a:srgbClr val="FF0000"/>
                    </a:solidFill>
                  </a:rPr>
                  <a:t>continuous</a:t>
                </a:r>
                <a:r>
                  <a:rPr lang="en-US" b="0" dirty="0"/>
                  <a:t> at point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(0, 0)</m:t>
                    </m:r>
                  </m:oMath>
                </a14:m>
                <a:r>
                  <a:rPr lang="en-US" b="0" dirty="0"/>
                  <a:t> if the following conditions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EE88DD-4D80-4870-964C-B3F0E1C037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711201"/>
              </a:xfrm>
              <a:blipFill>
                <a:blip r:embed="rId3"/>
                <a:stretch>
                  <a:fillRect l="-971" b="-181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21E1D8-BC25-40CF-AE74-F325F78461CB}"/>
                  </a:ext>
                </a:extLst>
              </p:cNvPr>
              <p:cNvSpPr txBox="1"/>
              <p:nvPr/>
            </p:nvSpPr>
            <p:spPr>
              <a:xfrm>
                <a:off x="522513" y="2530928"/>
                <a:ext cx="47244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US" sz="2800" b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Roboto Condensed"/>
                        <a:ea typeface="+mn-ea"/>
                        <a:cs typeface="+mn-cs"/>
                      </a:rPr>
                      <m:t>(1).</m:t>
                    </m:r>
                    <m:r>
                      <a: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(0, 0)</m:t>
                    </m:r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</a:t>
                </a: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must be </a:t>
                </a: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well define</a:t>
                </a: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21E1D8-BC25-40CF-AE74-F325F7846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13" y="2530928"/>
                <a:ext cx="4724400" cy="523220"/>
              </a:xfrm>
              <a:prstGeom prst="rect">
                <a:avLst/>
              </a:prstGeom>
              <a:blipFill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02C6461-7A51-449E-AF3F-41961F0065D4}"/>
              </a:ext>
            </a:extLst>
          </p:cNvPr>
          <p:cNvSpPr txBox="1"/>
          <p:nvPr/>
        </p:nvSpPr>
        <p:spPr>
          <a:xfrm flipH="1">
            <a:off x="433147" y="5380110"/>
            <a:ext cx="8880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rgbClr val="FF0000"/>
                </a:solidFill>
              </a:rPr>
              <a:t>Note:</a:t>
            </a:r>
            <a:r>
              <a:rPr lang="en-US" sz="2800" dirty="0"/>
              <a:t> If </a:t>
            </a:r>
            <a:r>
              <a:rPr lang="en-US" sz="2800" dirty="0">
                <a:solidFill>
                  <a:srgbClr val="FF0000"/>
                </a:solidFill>
              </a:rPr>
              <a:t>one</a:t>
            </a:r>
            <a:r>
              <a:rPr lang="en-US" sz="2800" dirty="0"/>
              <a:t> of the above three condition is </a:t>
            </a:r>
            <a:r>
              <a:rPr lang="en-US" sz="2800" dirty="0">
                <a:solidFill>
                  <a:srgbClr val="FF0000"/>
                </a:solidFill>
              </a:rPr>
              <a:t>not satisfied </a:t>
            </a:r>
            <a:r>
              <a:rPr lang="en-US" sz="2800" dirty="0"/>
              <a:t>then</a:t>
            </a:r>
            <a:endParaRPr lang="en-I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67BEC1-276D-4103-A9F4-F2FBBC5C80BC}"/>
                  </a:ext>
                </a:extLst>
              </p:cNvPr>
              <p:cNvSpPr txBox="1"/>
              <p:nvPr/>
            </p:nvSpPr>
            <p:spPr>
              <a:xfrm>
                <a:off x="1275906" y="5817805"/>
                <a:ext cx="579474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800" i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i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i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800" i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US" sz="2800" dirty="0"/>
                  <a:t>) is </a:t>
                </a:r>
                <a:r>
                  <a:rPr lang="en-US" sz="2800" dirty="0">
                    <a:solidFill>
                      <a:srgbClr val="FF0000"/>
                    </a:solidFill>
                  </a:rPr>
                  <a:t>not continuous </a:t>
                </a:r>
                <a:r>
                  <a:rPr lang="en-US" sz="2800" dirty="0"/>
                  <a:t>at point </a:t>
                </a:r>
                <a14:m>
                  <m:oMath xmlns:m="http://schemas.openxmlformats.org/officeDocument/2006/math">
                    <m:r>
                      <a:rPr lang="en-US" sz="2800" i="0">
                        <a:latin typeface="Cambria Math" panose="02040503050406030204" pitchFamily="18" charset="0"/>
                      </a:rPr>
                      <m:t>(0, 0)</m:t>
                    </m:r>
                  </m:oMath>
                </a14:m>
                <a:r>
                  <a:rPr lang="en-IN" sz="2800" dirty="0"/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67BEC1-276D-4103-A9F4-F2FBBC5C8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906" y="5817805"/>
                <a:ext cx="5794745" cy="523220"/>
              </a:xfrm>
              <a:prstGeom prst="rect">
                <a:avLst/>
              </a:prstGeom>
              <a:blipFill>
                <a:blip r:embed="rId5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618637E3-2381-4B40-9899-3760FDAD6446}"/>
              </a:ext>
            </a:extLst>
          </p:cNvPr>
          <p:cNvGrpSpPr/>
          <p:nvPr/>
        </p:nvGrpSpPr>
        <p:grpSpPr>
          <a:xfrm>
            <a:off x="522513" y="3258248"/>
            <a:ext cx="5388430" cy="710836"/>
            <a:chOff x="522513" y="3258248"/>
            <a:chExt cx="5388430" cy="7108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6944B5B-FFA7-4F98-BCF7-53E5624087C8}"/>
                    </a:ext>
                  </a:extLst>
                </p:cNvPr>
                <p:cNvSpPr txBox="1"/>
                <p:nvPr/>
              </p:nvSpPr>
              <p:spPr>
                <a:xfrm>
                  <a:off x="522513" y="3429000"/>
                  <a:ext cx="538843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sz="2800" b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m:t>(2).</m:t>
                      </m:r>
                      <m:func>
                        <m:func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                  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func>
                    </m:oMath>
                  </a14:m>
                  <a:r>
                    <a:rPr kumimoji="0" lang="en-IN" sz="2800" b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Roboto Condensed"/>
                      <a:ea typeface="+mn-ea"/>
                      <a:cs typeface="+mn-cs"/>
                    </a:rPr>
                    <a:t> must be </a:t>
                  </a:r>
                  <a:r>
                    <a:rPr kumimoji="0" lang="en-IN" sz="2800" b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Roboto Condensed"/>
                      <a:ea typeface="+mn-ea"/>
                      <a:cs typeface="+mn-cs"/>
                    </a:rPr>
                    <a:t>exist</a:t>
                  </a:r>
                  <a:r>
                    <a:rPr kumimoji="0" lang="en-IN" sz="2800" b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Roboto Condensed"/>
                      <a:ea typeface="+mn-ea"/>
                      <a:cs typeface="+mn-cs"/>
                    </a:rPr>
                    <a:t>. </a:t>
                  </a: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6944B5B-FFA7-4F98-BCF7-53E5624087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513" y="3429000"/>
                  <a:ext cx="5388430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2941" r="-1923" b="-3176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6C89657-C25C-42D0-A77B-C9094EC2D195}"/>
                    </a:ext>
                  </a:extLst>
                </p:cNvPr>
                <p:cNvSpPr txBox="1"/>
                <p:nvPr/>
              </p:nvSpPr>
              <p:spPr>
                <a:xfrm>
                  <a:off x="908956" y="3258248"/>
                  <a:ext cx="2062843" cy="7108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IN" sz="2800" i="1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21212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21212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2800" i="0">
                                    <a:solidFill>
                                      <a:srgbClr val="212121"/>
                                    </a:solidFill>
                                    <a:latin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21212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d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(0,   0)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6C89657-C25C-42D0-A77B-C9094EC2D1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956" y="3258248"/>
                  <a:ext cx="2062843" cy="71083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81D497-4719-4AC4-B56E-3244A5AD2325}"/>
              </a:ext>
            </a:extLst>
          </p:cNvPr>
          <p:cNvGrpSpPr/>
          <p:nvPr/>
        </p:nvGrpSpPr>
        <p:grpSpPr>
          <a:xfrm>
            <a:off x="522513" y="4246420"/>
            <a:ext cx="5388430" cy="710836"/>
            <a:chOff x="522513" y="4246420"/>
            <a:chExt cx="5388430" cy="7108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67C6334-168E-4496-82CB-12A4C22AC680}"/>
                    </a:ext>
                  </a:extLst>
                </p:cNvPr>
                <p:cNvSpPr txBox="1"/>
                <p:nvPr/>
              </p:nvSpPr>
              <p:spPr>
                <a:xfrm>
                  <a:off x="522513" y="4404555"/>
                  <a:ext cx="538843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 xmlns:m="http://schemas.openxmlformats.org/officeDocument/2006/math">
                      <m:func>
                        <m:func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kumimoji="0" lang="en-US" sz="280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Roboto Condensed"/>
                              <a:ea typeface="+mn-ea"/>
                              <a:cs typeface="+mn-cs"/>
                            </a:rPr>
                            <m:t>(3).</m:t>
                          </m:r>
                          <m:r>
                            <m:rPr>
                              <m:nor/>
                            </m:rPr>
                            <a:rPr kumimoji="0" lang="en-US" sz="2800" b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Roboto Condensed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                  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func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f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(0, 0)</m:t>
                      </m:r>
                    </m:oMath>
                  </a14:m>
                  <a:r>
                    <a:rPr kumimoji="0" lang="en-IN" sz="2800" b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212121"/>
                      </a:solidFill>
                      <a:effectLst/>
                      <a:uLnTx/>
                      <a:uFillTx/>
                      <a:latin typeface="Roboto Condensed"/>
                      <a:ea typeface="+mn-ea"/>
                      <a:cs typeface="+mn-cs"/>
                    </a:rPr>
                    <a:t>.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67C6334-168E-4496-82CB-12A4C22AC6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513" y="4404555"/>
                  <a:ext cx="5388430" cy="523220"/>
                </a:xfrm>
                <a:prstGeom prst="rect">
                  <a:avLst/>
                </a:prstGeom>
                <a:blipFill>
                  <a:blip r:embed="rId10"/>
                  <a:stretch>
                    <a:fillRect t="-12941" b="-3294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5C552E6-B52C-499F-ABEB-27C7383C4142}"/>
                    </a:ext>
                  </a:extLst>
                </p:cNvPr>
                <p:cNvSpPr txBox="1"/>
                <p:nvPr/>
              </p:nvSpPr>
              <p:spPr>
                <a:xfrm>
                  <a:off x="889904" y="4246420"/>
                  <a:ext cx="2062843" cy="7108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IN" sz="2800" i="1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21212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21212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2800" i="0">
                                    <a:solidFill>
                                      <a:srgbClr val="212121"/>
                                    </a:solidFill>
                                    <a:latin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solidFill>
                                      <a:srgbClr val="21212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d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(0,   0)</m:t>
                            </m:r>
                          </m:lim>
                        </m:limLow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5C552E6-B52C-499F-ABEB-27C7383C41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904" y="4246420"/>
                  <a:ext cx="2062843" cy="71083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0180054-416E-4A5A-803F-15751C8AAB83}"/>
              </a:ext>
            </a:extLst>
          </p:cNvPr>
          <p:cNvSpPr txBox="1"/>
          <p:nvPr/>
        </p:nvSpPr>
        <p:spPr>
          <a:xfrm>
            <a:off x="433147" y="1393463"/>
            <a:ext cx="2106853" cy="6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are satisfied.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84718D7F-4D01-40D3-8677-C0741816A4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8420" y="1675179"/>
                <a:ext cx="5207438" cy="586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(1).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IN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    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sub>
                          <m:sup>
                            <m: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sup>
                        </m:sSubSup>
                        <m:r>
                          <a:rPr lang="en-IN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endParaRPr lang="en-IN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84718D7F-4D01-40D3-8677-C0741816A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420" y="1675179"/>
                <a:ext cx="5207438" cy="586666"/>
              </a:xfrm>
              <a:prstGeom prst="rect">
                <a:avLst/>
              </a:prstGeom>
              <a:blipFill>
                <a:blip r:embed="rId12"/>
                <a:stretch>
                  <a:fillRect l="-2339" t="-12500"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B601B6B-76A7-42C1-BA12-B1D598EB8E00}"/>
                  </a:ext>
                </a:extLst>
              </p:cNvPr>
              <p:cNvSpPr txBox="1"/>
              <p:nvPr/>
            </p:nvSpPr>
            <p:spPr>
              <a:xfrm>
                <a:off x="8354291" y="1633141"/>
                <a:ext cx="914400" cy="605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B601B6B-76A7-42C1-BA12-B1D598EB8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291" y="1633141"/>
                <a:ext cx="914400" cy="60561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9930F8FF-0827-4A22-8B02-0C2B92B263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8420" y="2414088"/>
                <a:ext cx="5207438" cy="586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(2).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IN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    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sub>
                          <m:sup>
                            <m: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sup>
                        </m:sSubSup>
                        <m:r>
                          <a:rPr lang="en-IN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endParaRPr lang="en-IN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9930F8FF-0827-4A22-8B02-0C2B92B26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420" y="2414088"/>
                <a:ext cx="5207438" cy="586666"/>
              </a:xfrm>
              <a:prstGeom prst="rect">
                <a:avLst/>
              </a:prstGeom>
              <a:blipFill>
                <a:blip r:embed="rId14"/>
                <a:stretch>
                  <a:fillRect l="-2339" t="-10417" b="-177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ECB7166-C511-4C03-9448-E688C411722E}"/>
                  </a:ext>
                </a:extLst>
              </p:cNvPr>
              <p:cNvSpPr txBox="1"/>
              <p:nvPr/>
            </p:nvSpPr>
            <p:spPr>
              <a:xfrm>
                <a:off x="8366985" y="2377463"/>
                <a:ext cx="914400" cy="552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</m:oMath>
                  </m:oMathPara>
                </a14:m>
                <a:endParaRPr lang="en-IN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ECB7166-C511-4C03-9448-E688C4117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985" y="2377463"/>
                <a:ext cx="914400" cy="55226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9B2A8318-D473-4F22-8C1E-674AD8F214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8420" y="3143605"/>
                <a:ext cx="5530710" cy="586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(3).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IN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    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→ </m:t>
                            </m:r>
                            <m:r>
                              <m:rPr>
                                <m:sty m:val="p"/>
                              </m:rP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mx</m:t>
                            </m:r>
                          </m:sub>
                          <m:sup>
                            <m: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sup>
                        </m:sSubSup>
                        <m:r>
                          <a:rPr lang="en-IN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endParaRPr lang="en-IN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9B2A8318-D473-4F22-8C1E-674AD8F21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420" y="3143605"/>
                <a:ext cx="5530710" cy="586666"/>
              </a:xfrm>
              <a:prstGeom prst="rect">
                <a:avLst/>
              </a:prstGeom>
              <a:blipFill>
                <a:blip r:embed="rId16"/>
                <a:stretch>
                  <a:fillRect l="-2203" t="-12500"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7FA4EA0-CE25-4D4F-B0AB-3BA7E4A920AD}"/>
                  </a:ext>
                </a:extLst>
              </p:cNvPr>
              <p:cNvSpPr txBox="1"/>
              <p:nvPr/>
            </p:nvSpPr>
            <p:spPr>
              <a:xfrm>
                <a:off x="8366985" y="3116372"/>
                <a:ext cx="914400" cy="552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</m:oMath>
                  </m:oMathPara>
                </a14:m>
                <a:endParaRPr lang="en-IN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7FA4EA0-CE25-4D4F-B0AB-3BA7E4A92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985" y="3116372"/>
                <a:ext cx="914400" cy="55226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D0030563-0B6D-4FBB-9FAC-E5932A16A2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8420" y="3873122"/>
                <a:ext cx="5530711" cy="586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(4).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IN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IN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    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→ </m:t>
                            </m:r>
                            <m:sSup>
                              <m:sSupPr>
                                <m:ctrlPr>
                                  <a:rPr lang="en-I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i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mx</m:t>
                                </m:r>
                              </m:e>
                              <m:sup>
                                <m:r>
                                  <a:rPr lang="en-IN" i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b>
                          <m:sup>
                            <m: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sup>
                        </m:sSubSup>
                        <m:r>
                          <a:rPr lang="en-IN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endParaRPr lang="en-IN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D0030563-0B6D-4FBB-9FAC-E5932A16A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420" y="3873122"/>
                <a:ext cx="5530711" cy="586666"/>
              </a:xfrm>
              <a:prstGeom prst="rect">
                <a:avLst/>
              </a:prstGeom>
              <a:blipFill>
                <a:blip r:embed="rId18"/>
                <a:stretch>
                  <a:fillRect l="-2203" b="-268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6AB32CD-9CBB-4FB9-AB55-56782E18BB79}"/>
                  </a:ext>
                </a:extLst>
              </p:cNvPr>
              <p:cNvSpPr txBox="1"/>
              <p:nvPr/>
            </p:nvSpPr>
            <p:spPr>
              <a:xfrm>
                <a:off x="8376225" y="3957698"/>
                <a:ext cx="914400" cy="552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</m:oMath>
                  </m:oMathPara>
                </a14:m>
                <a:endParaRPr lang="en-IN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6AB32CD-9CBB-4FB9-AB55-56782E18B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225" y="3957698"/>
                <a:ext cx="914400" cy="55226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875A0A-9C96-41FB-8543-99EF7AFCCC1E}"/>
                  </a:ext>
                </a:extLst>
              </p:cNvPr>
              <p:cNvSpPr txBox="1"/>
              <p:nvPr/>
            </p:nvSpPr>
            <p:spPr>
              <a:xfrm>
                <a:off x="6935765" y="4597555"/>
                <a:ext cx="3930072" cy="513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0" lang="en-IN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I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0" lang="en-IN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I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0" lang="en-IN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I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</a:rPr>
                  <a:t> </a:t>
                </a:r>
                <a:endParaRPr lang="en-IN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875A0A-9C96-41FB-8543-99EF7AFCC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5765" y="4597555"/>
                <a:ext cx="3930072" cy="51328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row: Right 33">
            <a:extLst>
              <a:ext uri="{FF2B5EF4-FFF2-40B4-BE49-F238E27FC236}">
                <a16:creationId xmlns:a16="http://schemas.microsoft.com/office/drawing/2014/main" id="{F956965F-64D2-4917-888B-7AC6E3314C6C}"/>
              </a:ext>
            </a:extLst>
          </p:cNvPr>
          <p:cNvSpPr/>
          <p:nvPr/>
        </p:nvSpPr>
        <p:spPr>
          <a:xfrm>
            <a:off x="6520128" y="4753009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20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9" grpId="0"/>
      <p:bldP spid="15" grpId="0"/>
      <p:bldP spid="14" grpId="0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3" grpId="0"/>
      <p:bldP spid="33" grpId="1"/>
      <p:bldP spid="34" grpId="0" animBg="1"/>
      <p:bldP spid="3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3391-3225-4C1D-9927-54293BC4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Continuity of Function of Two Variables at (0, 0)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D7FB63-2A28-4AE9-B76C-072C9A2B3F40}"/>
              </a:ext>
            </a:extLst>
          </p:cNvPr>
          <p:cNvSpPr txBox="1">
            <a:spLocks/>
          </p:cNvSpPr>
          <p:nvPr/>
        </p:nvSpPr>
        <p:spPr>
          <a:xfrm>
            <a:off x="100213" y="2954857"/>
            <a:ext cx="1430875" cy="416775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EEF21A9-D2B4-4CDE-89CD-F081D7A4B86B}"/>
                  </a:ext>
                </a:extLst>
              </p:cNvPr>
              <p:cNvSpPr txBox="1"/>
              <p:nvPr/>
            </p:nvSpPr>
            <p:spPr>
              <a:xfrm>
                <a:off x="5818170" y="3429000"/>
                <a:ext cx="59061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Roboto Condensed"/>
                        <a:ea typeface="+mn-ea"/>
                        <a:cs typeface="+mn-cs"/>
                      </a:rPr>
                      <m:t>Condition</m:t>
                    </m:r>
                    <m:r>
                      <m:rPr>
                        <m:nor/>
                      </m:rP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Roboto Condensed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nor/>
                      </m:rPr>
                      <a: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Roboto Condensed"/>
                        <a:ea typeface="+mn-ea"/>
                        <a:cs typeface="+mn-cs"/>
                      </a:rPr>
                      <m:t>1</m:t>
                    </m:r>
                    <m: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</m:t>
                    </m:r>
                    <m: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(0, 0)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must be well define.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EEF21A9-D2B4-4CDE-89CD-F081D7A4B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170" y="3429000"/>
                <a:ext cx="5906104" cy="523220"/>
              </a:xfrm>
              <a:prstGeom prst="rect">
                <a:avLst/>
              </a:prstGeom>
              <a:blipFill>
                <a:blip r:embed="rId2"/>
                <a:stretch>
                  <a:fillRect t="-12941" r="-929" b="-317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F0766B-729A-4720-A6ED-5B9642899225}"/>
                  </a:ext>
                </a:extLst>
              </p:cNvPr>
              <p:cNvSpPr txBox="1"/>
              <p:nvPr/>
            </p:nvSpPr>
            <p:spPr>
              <a:xfrm>
                <a:off x="620484" y="3498977"/>
                <a:ext cx="28612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0, 0</m:t>
                        </m:r>
                      </m:e>
                    </m:d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  <m:r>
                      <m:rPr>
                        <m:nor/>
                      </m:rPr>
                      <a:rPr lang="en-IN" sz="2800" dirty="0"/>
                      <m:t>.</m:t>
                    </m:r>
                  </m:oMath>
                </a14:m>
                <a:endParaRPr kumimoji="0" lang="en-IN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0F0766B-729A-4720-A6ED-5B9642899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84" y="3498977"/>
                <a:ext cx="2861256" cy="523220"/>
              </a:xfrm>
              <a:prstGeom prst="rect">
                <a:avLst/>
              </a:prstGeom>
              <a:blipFill>
                <a:blip r:embed="rId3"/>
                <a:stretch>
                  <a:fillRect l="-4478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B0EED7-F2B7-4AB7-94D4-4C87621B795C}"/>
                  </a:ext>
                </a:extLst>
              </p:cNvPr>
              <p:cNvSpPr txBox="1"/>
              <p:nvPr/>
            </p:nvSpPr>
            <p:spPr>
              <a:xfrm>
                <a:off x="620484" y="4161825"/>
                <a:ext cx="42359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f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is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well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defined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at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0, 0</m:t>
                          </m:r>
                        </m:e>
                      </m:d>
                      <m:r>
                        <m:rPr>
                          <m:nor/>
                        </m:rPr>
                        <a:rPr lang="en-IN" sz="2800" dirty="0"/>
                        <m:t>.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B0EED7-F2B7-4AB7-94D4-4C87621B7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84" y="4161825"/>
                <a:ext cx="423599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D021808-0133-48FE-8554-8A7034E6AF17}"/>
              </a:ext>
            </a:extLst>
          </p:cNvPr>
          <p:cNvSpPr txBox="1"/>
          <p:nvPr/>
        </p:nvSpPr>
        <p:spPr>
          <a:xfrm>
            <a:off x="1919539" y="797132"/>
            <a:ext cx="7511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Bef>
                <a:spcPts val="1000"/>
              </a:spcBef>
              <a:buClr>
                <a:srgbClr val="B84742"/>
              </a:buClr>
              <a:defRPr/>
            </a:pPr>
            <a:r>
              <a:rPr lang="en-IN" sz="2800" dirty="0">
                <a:solidFill>
                  <a:schemeClr val="tx1"/>
                </a:solidFill>
              </a:rPr>
              <a:t>Discuss the continuity of the function f defined as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F23E09E-1E8F-49E5-B284-5AD31A986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13" y="844840"/>
            <a:ext cx="1725329" cy="449136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 1: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4A833E-76FB-4E1D-A583-387F97333FA9}"/>
              </a:ext>
            </a:extLst>
          </p:cNvPr>
          <p:cNvSpPr/>
          <p:nvPr/>
        </p:nvSpPr>
        <p:spPr>
          <a:xfrm>
            <a:off x="1069411" y="4203199"/>
            <a:ext cx="3742733" cy="46897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72C307-5DA4-4CE4-911D-06C444A3308D}"/>
                  </a:ext>
                </a:extLst>
              </p:cNvPr>
              <p:cNvSpPr/>
              <p:nvPr/>
            </p:nvSpPr>
            <p:spPr>
              <a:xfrm>
                <a:off x="1891808" y="1226393"/>
                <a:ext cx="5906104" cy="1493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just"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IN" sz="2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IN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p>
                                        <m: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IN" sz="28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e>
                                      <m:sup>
                                        <m: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p>
                                        <m: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N" sz="28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e>
                                      <m:sup>
                                        <m: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  ;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IN" sz="2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(0, 0)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IN" sz="28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 ;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d>
                                <m:r>
                                  <a:rPr lang="en-IN" sz="2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(0, 0)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IN" sz="2800" dirty="0"/>
                            <m:t>.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72C307-5DA4-4CE4-911D-06C444A33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808" y="1226393"/>
                <a:ext cx="5906104" cy="14934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71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/>
      <p:bldP spid="25" grpId="1"/>
      <p:bldP spid="4" grpId="0"/>
      <p:bldP spid="8" grpId="0"/>
      <p:bldP spid="3" grpId="0"/>
      <p:bldP spid="10" grpId="0" uiExpand="1" build="p" animBg="1"/>
      <p:bldP spid="11" grpId="0" animBg="1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3391-3225-4C1D-9927-54293BC4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Continuity of Function of Two Variables at (0,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6A1536B-3D77-44E1-803D-589EA74A825D}"/>
                  </a:ext>
                </a:extLst>
              </p:cNvPr>
              <p:cNvSpPr/>
              <p:nvPr/>
            </p:nvSpPr>
            <p:spPr>
              <a:xfrm>
                <a:off x="0" y="3498125"/>
                <a:ext cx="6825458" cy="710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m:t>Condition</m:t>
                    </m:r>
                    <m:r>
                      <m:rPr>
                        <m:nor/>
                      </m:rP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2:</m:t>
                    </m:r>
                    <m:func>
                      <m:func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en-I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lim</m:t>
                            </m:r>
                          </m:e>
                          <m:lim>
                            <m:d>
                              <m:dPr>
                                <m:ctrlP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x</m:t>
                                </m:r>
                                <m:r>
                                  <a:rPr kumimoji="0" lang="en-US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   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y</m:t>
                                </m:r>
                              </m:e>
                            </m:d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→</m:t>
                            </m:r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(0,   0)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e>
                    </m:func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must be exist. </a:t>
                </a:r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6A1536B-3D77-44E1-803D-589EA74A8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98125"/>
                <a:ext cx="6825458" cy="710836"/>
              </a:xfrm>
              <a:prstGeom prst="rect">
                <a:avLst/>
              </a:prstGeom>
              <a:blipFill>
                <a:blip r:embed="rId2"/>
                <a:stretch>
                  <a:fillRect t="-94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43043E98-7FF5-4E60-91BD-15214B4784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6602" y="3564008"/>
                <a:ext cx="4387286" cy="586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(1).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     </m:t>
                    </m:r>
                    <m:d>
                      <m:dPr>
                        <m:begChr m:val="{"/>
                        <m:endChr m:val="}"/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x</m:t>
                            </m:r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→ 0</m:t>
                            </m:r>
                          </m:sub>
                          <m:sup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lim</m:t>
                            </m:r>
                          </m:sup>
                        </m:sSubSup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  <m:d>
                          <m:dPr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x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43043E98-7FF5-4E60-91BD-15214B478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02" y="3564008"/>
                <a:ext cx="4387286" cy="586666"/>
              </a:xfrm>
              <a:prstGeom prst="rect">
                <a:avLst/>
              </a:prstGeom>
              <a:blipFill>
                <a:blip r:embed="rId3"/>
                <a:stretch>
                  <a:fillRect l="-2778" t="-12500"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F2F53E1-D354-486D-A204-C1E73C5020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5503" y="5185650"/>
                <a:ext cx="2385637" cy="9967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→ 0</m:t>
                          </m:r>
                        </m:sub>
                        <m: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lim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den>
                          </m:f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F2F53E1-D354-486D-A204-C1E73C502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5503" y="5185650"/>
                <a:ext cx="2385637" cy="996777"/>
              </a:xfrm>
              <a:prstGeom prst="rect">
                <a:avLst/>
              </a:prstGeom>
              <a:blipFill>
                <a:blip r:embed="rId4"/>
                <a:stretch>
                  <a:fillRect r="-30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CC3F1870-E14A-44B7-8C55-A7C5F90559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39994" y="3601720"/>
                <a:ext cx="1850023" cy="5987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→ 0</m:t>
                          </m:r>
                        </m:sub>
                        <m: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lim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CC3F1870-E14A-44B7-8C55-A7C5F9055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994" y="3601720"/>
                <a:ext cx="1850023" cy="598732"/>
              </a:xfrm>
              <a:prstGeom prst="rect">
                <a:avLst/>
              </a:prstGeom>
              <a:blipFill>
                <a:blip r:embed="rId5"/>
                <a:stretch>
                  <a:fillRect r="-19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D7F51F2-305F-4CF1-B182-C62BA880CC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39052" y="4268424"/>
                <a:ext cx="826973" cy="5987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D7F51F2-305F-4CF1-B182-C62BA880C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052" y="4268424"/>
                <a:ext cx="826973" cy="598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2E2437C-9E52-4F1C-AC96-E206B3096A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08762" y="4857220"/>
                <a:ext cx="1613372" cy="5987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Clr>
                    <a:srgbClr val="B84742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</m:t>
                          </m:r>
                        </m:e>
                        <m:sub>
                          <m: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2E2437C-9E52-4F1C-AC96-E206B3096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762" y="4857220"/>
                <a:ext cx="1613372" cy="598732"/>
              </a:xfrm>
              <a:prstGeom prst="rect">
                <a:avLst/>
              </a:prstGeom>
              <a:blipFill>
                <a:blip r:embed="rId7"/>
                <a:stretch>
                  <a:fillRect l="-377" r="-7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D529F1-B18C-41FF-9C2B-CAD9D2B7000D}"/>
              </a:ext>
            </a:extLst>
          </p:cNvPr>
          <p:cNvSpPr/>
          <p:nvPr/>
        </p:nvSpPr>
        <p:spPr>
          <a:xfrm>
            <a:off x="7361132" y="4885756"/>
            <a:ext cx="1078089" cy="441796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AFA3FC-DAE7-4FFA-9122-907B7650E520}"/>
              </a:ext>
            </a:extLst>
          </p:cNvPr>
          <p:cNvCxnSpPr>
            <a:cxnSpLocks/>
          </p:cNvCxnSpPr>
          <p:nvPr/>
        </p:nvCxnSpPr>
        <p:spPr>
          <a:xfrm flipH="1">
            <a:off x="3639043" y="5215747"/>
            <a:ext cx="118256" cy="1705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25D7217-1243-4EB8-B78F-E767470304B5}"/>
              </a:ext>
            </a:extLst>
          </p:cNvPr>
          <p:cNvCxnSpPr>
            <a:cxnSpLocks/>
          </p:cNvCxnSpPr>
          <p:nvPr/>
        </p:nvCxnSpPr>
        <p:spPr>
          <a:xfrm flipH="1">
            <a:off x="3311195" y="5720208"/>
            <a:ext cx="327848" cy="3705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CC02459-3409-451F-812C-05D960C9A738}"/>
              </a:ext>
            </a:extLst>
          </p:cNvPr>
          <p:cNvSpPr txBox="1">
            <a:spLocks/>
          </p:cNvSpPr>
          <p:nvPr/>
        </p:nvSpPr>
        <p:spPr>
          <a:xfrm>
            <a:off x="100213" y="2954857"/>
            <a:ext cx="2748109" cy="416775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IN" sz="28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Solution Continue: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45AFBB-0A71-4133-9D55-01502CBB5E9C}"/>
                  </a:ext>
                </a:extLst>
              </p:cNvPr>
              <p:cNvSpPr txBox="1"/>
              <p:nvPr/>
            </p:nvSpPr>
            <p:spPr>
              <a:xfrm>
                <a:off x="1955001" y="3520264"/>
                <a:ext cx="914400" cy="605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45AFBB-0A71-4133-9D55-01502CBB5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001" y="3520264"/>
                <a:ext cx="914400" cy="6056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F3429B0-6885-4525-A205-3AB99FC131D8}"/>
              </a:ext>
            </a:extLst>
          </p:cNvPr>
          <p:cNvGrpSpPr/>
          <p:nvPr/>
        </p:nvGrpSpPr>
        <p:grpSpPr>
          <a:xfrm>
            <a:off x="1648925" y="4218971"/>
            <a:ext cx="3855251" cy="996776"/>
            <a:chOff x="1627846" y="4999108"/>
            <a:chExt cx="3855251" cy="9967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92FBA2ED-FE3A-4851-B86A-BF717917CEA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27846" y="4999108"/>
                  <a:ext cx="3855251" cy="9967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auto" latinLnBrk="0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B84742"/>
                    </a:buClr>
                    <a:buSzTx/>
                    <a:buFont typeface="Wingdings 3" panose="05040102010807070707" pitchFamily="18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       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x</m:t>
                                </m:r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→ 0</m:t>
                                </m:r>
                              </m:sub>
                              <m:sup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lim</m:t>
                                </m:r>
                              </m:sup>
                            </m:sSubSup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f>
                              <m:fPr>
                                <m:ctrlPr>
                                  <a:rPr kumimoji="0" lang="en-IN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y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IN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y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92FBA2ED-FE3A-4851-B86A-BF717917C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7846" y="4999108"/>
                  <a:ext cx="3855251" cy="99677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2F0CB8B-3CF9-4EFA-8AF8-2847426DFDF8}"/>
                    </a:ext>
                  </a:extLst>
                </p:cNvPr>
                <p:cNvSpPr txBox="1"/>
                <p:nvPr/>
              </p:nvSpPr>
              <p:spPr>
                <a:xfrm>
                  <a:off x="1933922" y="5179640"/>
                  <a:ext cx="914400" cy="6056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sub>
                          <m:sup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sup>
                        </m:sSubSup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2F0CB8B-3CF9-4EFA-8AF8-2847426DFD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3922" y="5179640"/>
                  <a:ext cx="914400" cy="60561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7C38A22-48C2-4D55-BF38-25F975BA946B}"/>
              </a:ext>
            </a:extLst>
          </p:cNvPr>
          <p:cNvSpPr txBox="1"/>
          <p:nvPr/>
        </p:nvSpPr>
        <p:spPr>
          <a:xfrm>
            <a:off x="1919539" y="797132"/>
            <a:ext cx="7511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Bef>
                <a:spcPts val="1000"/>
              </a:spcBef>
              <a:buClr>
                <a:srgbClr val="B84742"/>
              </a:buClr>
              <a:defRPr/>
            </a:pPr>
            <a:r>
              <a:rPr lang="en-IN" sz="2800" dirty="0">
                <a:solidFill>
                  <a:schemeClr val="tx1"/>
                </a:solidFill>
              </a:rPr>
              <a:t>Discuss the continuity of the function f defined as 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93093B9-5466-4981-95F6-64281FF16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13" y="844840"/>
            <a:ext cx="1725329" cy="449136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 1: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0F03989-FC3D-40C8-876B-C1CD2B664797}"/>
                  </a:ext>
                </a:extLst>
              </p:cNvPr>
              <p:cNvSpPr/>
              <p:nvPr/>
            </p:nvSpPr>
            <p:spPr>
              <a:xfrm>
                <a:off x="1891808" y="1226393"/>
                <a:ext cx="5906104" cy="1493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just"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IN" sz="2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IN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p>
                                        <m: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IN" sz="28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e>
                                      <m:sup>
                                        <m: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p>
                                        <m: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N" sz="28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e>
                                      <m:sup>
                                        <m: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  ;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IN" sz="2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(0, 0)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IN" sz="28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 ;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d>
                                <m:r>
                                  <a:rPr lang="en-IN" sz="2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(0, 0)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IN" sz="2800" dirty="0"/>
                            <m:t>.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0F03989-FC3D-40C8-876B-C1CD2B6647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808" y="1226393"/>
                <a:ext cx="5906104" cy="14934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17">
            <a:extLst>
              <a:ext uri="{FF2B5EF4-FFF2-40B4-BE49-F238E27FC236}">
                <a16:creationId xmlns:a16="http://schemas.microsoft.com/office/drawing/2014/main" id="{42D509F2-81CD-4169-A16A-7344D6A3E2AA}"/>
              </a:ext>
            </a:extLst>
          </p:cNvPr>
          <p:cNvSpPr>
            <a:spLocks/>
          </p:cNvSpPr>
          <p:nvPr/>
        </p:nvSpPr>
        <p:spPr bwMode="auto">
          <a:xfrm>
            <a:off x="6225271" y="3308675"/>
            <a:ext cx="45719" cy="295881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05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9" grpId="0"/>
      <p:bldP spid="10" grpId="0"/>
      <p:bldP spid="12" grpId="0"/>
      <p:bldP spid="13" grpId="0"/>
      <p:bldP spid="14" grpId="0"/>
      <p:bldP spid="15" grpId="0" animBg="1"/>
      <p:bldP spid="3" grpId="0"/>
      <p:bldP spid="25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3391-3225-4C1D-9927-54293BC4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Continuity of Function of Two Variables at (0,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25672F32-0CD8-4190-B1B0-A773EF6728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5523" y="3490700"/>
                <a:ext cx="4387286" cy="586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(2).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    </m:t>
                    </m:r>
                    <m:d>
                      <m:dPr>
                        <m:begChr m:val="{"/>
                        <m:endChr m:val="}"/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y</m:t>
                            </m:r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→ 0</m:t>
                            </m:r>
                          </m:sub>
                          <m:sup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lim</m:t>
                            </m:r>
                          </m:sup>
                        </m:sSubSup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  <m:d>
                          <m:dPr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x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25672F32-0CD8-4190-B1B0-A773EF672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23" y="3490700"/>
                <a:ext cx="4387286" cy="586666"/>
              </a:xfrm>
              <a:prstGeom prst="rect">
                <a:avLst/>
              </a:prstGeom>
              <a:blipFill>
                <a:blip r:embed="rId2"/>
                <a:stretch>
                  <a:fillRect l="-2917" t="-11458" b="-177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A32C9D67-B93A-45F6-A1FA-04A74393FA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7846" y="5210736"/>
                <a:ext cx="2385637" cy="9967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→ 0</m:t>
                          </m:r>
                        </m:sub>
                        <m: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lim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den>
                          </m:f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A32C9D67-B93A-45F6-A1FA-04A74393F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846" y="5210736"/>
                <a:ext cx="2385637" cy="996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053E70E9-10B7-417C-B359-D04EFC85EA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8492" y="3462952"/>
                <a:ext cx="1850023" cy="5987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→ 0</m:t>
                          </m:r>
                        </m:sub>
                        <m: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lim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053E70E9-10B7-417C-B359-D04EFC85E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492" y="3462952"/>
                <a:ext cx="1850023" cy="598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0B7147A0-6847-4410-AA13-15D1DCC98A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97550" y="4129656"/>
                <a:ext cx="850945" cy="5987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0B7147A0-6847-4410-AA13-15D1DCC98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550" y="4129656"/>
                <a:ext cx="850945" cy="598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CAA028E1-3CB7-4F53-B544-A1757F97E0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7821" y="4613749"/>
                <a:ext cx="1618776" cy="5987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Clr>
                    <a:srgbClr val="B84742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</m:t>
                          </m:r>
                        </m:e>
                        <m:sub>
                          <m: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CAA028E1-3CB7-4F53-B544-A1757F97E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821" y="4613749"/>
                <a:ext cx="1618776" cy="598732"/>
              </a:xfrm>
              <a:prstGeom prst="rect">
                <a:avLst/>
              </a:prstGeom>
              <a:blipFill>
                <a:blip r:embed="rId6"/>
                <a:stretch>
                  <a:fillRect l="-755" r="-11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5AA44BCB-DDE1-4361-9253-6B0A063C4A5E}"/>
              </a:ext>
            </a:extLst>
          </p:cNvPr>
          <p:cNvSpPr/>
          <p:nvPr/>
        </p:nvSpPr>
        <p:spPr>
          <a:xfrm>
            <a:off x="7103774" y="4634365"/>
            <a:ext cx="1088870" cy="446214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E12B1FB-729F-4CFC-8895-5A2788FDE33D}"/>
              </a:ext>
            </a:extLst>
          </p:cNvPr>
          <p:cNvCxnSpPr>
            <a:cxnSpLocks/>
          </p:cNvCxnSpPr>
          <p:nvPr/>
        </p:nvCxnSpPr>
        <p:spPr>
          <a:xfrm flipH="1">
            <a:off x="3140808" y="5714738"/>
            <a:ext cx="343069" cy="3709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8B36A44-A924-490D-933E-BF9E9CE20745}"/>
              </a:ext>
            </a:extLst>
          </p:cNvPr>
          <p:cNvCxnSpPr>
            <a:cxnSpLocks/>
          </p:cNvCxnSpPr>
          <p:nvPr/>
        </p:nvCxnSpPr>
        <p:spPr>
          <a:xfrm flipH="1">
            <a:off x="3326246" y="5219972"/>
            <a:ext cx="148395" cy="1821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709A431-8EEB-4D07-A16D-8D6B15137EFE}"/>
              </a:ext>
            </a:extLst>
          </p:cNvPr>
          <p:cNvSpPr txBox="1">
            <a:spLocks/>
          </p:cNvSpPr>
          <p:nvPr/>
        </p:nvSpPr>
        <p:spPr>
          <a:xfrm>
            <a:off x="100213" y="2954857"/>
            <a:ext cx="2748109" cy="416775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IN" sz="28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Solution Continue: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1E3CD3-89A1-49C1-87AA-BB80808E362F}"/>
                  </a:ext>
                </a:extLst>
              </p:cNvPr>
              <p:cNvSpPr txBox="1"/>
              <p:nvPr/>
            </p:nvSpPr>
            <p:spPr>
              <a:xfrm>
                <a:off x="1933922" y="3462901"/>
                <a:ext cx="914400" cy="552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1E3CD3-89A1-49C1-87AA-BB80808E3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922" y="3462901"/>
                <a:ext cx="914400" cy="5522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06C840E-37FB-4A4D-B651-58F77E209F58}"/>
              </a:ext>
            </a:extLst>
          </p:cNvPr>
          <p:cNvGrpSpPr/>
          <p:nvPr/>
        </p:nvGrpSpPr>
        <p:grpSpPr>
          <a:xfrm>
            <a:off x="1627846" y="4145663"/>
            <a:ext cx="3855251" cy="996776"/>
            <a:chOff x="1627846" y="4145663"/>
            <a:chExt cx="3855251" cy="9967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ontent Placeholder 2">
                  <a:extLst>
                    <a:ext uri="{FF2B5EF4-FFF2-40B4-BE49-F238E27FC236}">
                      <a16:creationId xmlns:a16="http://schemas.microsoft.com/office/drawing/2014/main" id="{88F54313-CEB3-43E7-927C-47F664CA4DC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27846" y="4145663"/>
                  <a:ext cx="3855251" cy="9967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auto" latinLnBrk="0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B84742"/>
                    </a:buClr>
                    <a:buSzTx/>
                    <a:buFont typeface="Wingdings 3" panose="05040102010807070707" pitchFamily="18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      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y</m:t>
                                </m:r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→ 0</m:t>
                                </m:r>
                              </m:sub>
                              <m:sup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lim</m:t>
                                </m:r>
                              </m:sup>
                            </m:sSubSup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f>
                              <m:fPr>
                                <m:ctrlPr>
                                  <a:rPr kumimoji="0" lang="en-IN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y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IN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y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Content Placeholder 2">
                  <a:extLst>
                    <a:ext uri="{FF2B5EF4-FFF2-40B4-BE49-F238E27FC236}">
                      <a16:creationId xmlns:a16="http://schemas.microsoft.com/office/drawing/2014/main" id="{88F54313-CEB3-43E7-927C-47F664CA4D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7846" y="4145663"/>
                  <a:ext cx="3855251" cy="99677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3A481E3-511B-4EC4-B0C9-11AF87AE2927}"/>
                    </a:ext>
                  </a:extLst>
                </p:cNvPr>
                <p:cNvSpPr txBox="1"/>
                <p:nvPr/>
              </p:nvSpPr>
              <p:spPr>
                <a:xfrm>
                  <a:off x="1906264" y="4313880"/>
                  <a:ext cx="914400" cy="552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sub>
                          <m:sup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sup>
                        </m:sSubSup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3A481E3-511B-4EC4-B0C9-11AF87AE29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6264" y="4313880"/>
                  <a:ext cx="914400" cy="55226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86F2506-F23A-407A-89A3-0451F536FB15}"/>
              </a:ext>
            </a:extLst>
          </p:cNvPr>
          <p:cNvSpPr txBox="1"/>
          <p:nvPr/>
        </p:nvSpPr>
        <p:spPr>
          <a:xfrm>
            <a:off x="1919539" y="797132"/>
            <a:ext cx="7511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Bef>
                <a:spcPts val="1000"/>
              </a:spcBef>
              <a:buClr>
                <a:srgbClr val="B84742"/>
              </a:buClr>
              <a:defRPr/>
            </a:pPr>
            <a:r>
              <a:rPr lang="en-IN" sz="2800" dirty="0">
                <a:solidFill>
                  <a:schemeClr val="tx1"/>
                </a:solidFill>
              </a:rPr>
              <a:t>Discuss the continuity of the function f defined as 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86CE07B4-4956-4546-8128-F1545FDE5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13" y="844840"/>
            <a:ext cx="1725329" cy="449136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 1: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8428B16-A7BD-42D2-BFFC-6E7A063A40A4}"/>
                  </a:ext>
                </a:extLst>
              </p:cNvPr>
              <p:cNvSpPr/>
              <p:nvPr/>
            </p:nvSpPr>
            <p:spPr>
              <a:xfrm>
                <a:off x="1891808" y="1226393"/>
                <a:ext cx="5906104" cy="1493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just"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IN" sz="2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IN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p>
                                        <m: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IN" sz="28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e>
                                      <m:sup>
                                        <m: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p>
                                        <m: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N" sz="28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e>
                                      <m:sup>
                                        <m: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  ;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IN" sz="2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(0, 0)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IN" sz="28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 ;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d>
                                <m:r>
                                  <a:rPr lang="en-IN" sz="2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(0, 0)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IN" sz="2800" dirty="0"/>
                            <m:t>.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8428B16-A7BD-42D2-BFFC-6E7A063A40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808" y="1226393"/>
                <a:ext cx="5906104" cy="14934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Freeform 17">
            <a:extLst>
              <a:ext uri="{FF2B5EF4-FFF2-40B4-BE49-F238E27FC236}">
                <a16:creationId xmlns:a16="http://schemas.microsoft.com/office/drawing/2014/main" id="{FFEFF96B-8A51-4A16-AC03-C6C798566A81}"/>
              </a:ext>
            </a:extLst>
          </p:cNvPr>
          <p:cNvSpPr>
            <a:spLocks/>
          </p:cNvSpPr>
          <p:nvPr/>
        </p:nvSpPr>
        <p:spPr bwMode="auto">
          <a:xfrm>
            <a:off x="6000803" y="3357563"/>
            <a:ext cx="45719" cy="295881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7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750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3" grpId="0"/>
      <p:bldP spid="24" grpId="0"/>
      <p:bldP spid="25" grpId="0"/>
      <p:bldP spid="26" grpId="0" animBg="1"/>
      <p:bldP spid="3" grpId="0"/>
      <p:bldP spid="33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Chevron 8">
            <a:extLst>
              <a:ext uri="{FF2B5EF4-FFF2-40B4-BE49-F238E27FC236}">
                <a16:creationId xmlns:a16="http://schemas.microsoft.com/office/drawing/2014/main" id="{4E5DBC6F-CEC1-4696-9E25-046D97221F5D}"/>
              </a:ext>
            </a:extLst>
          </p:cNvPr>
          <p:cNvSpPr/>
          <p:nvPr/>
        </p:nvSpPr>
        <p:spPr>
          <a:xfrm>
            <a:off x="651745" y="1909156"/>
            <a:ext cx="283335" cy="231820"/>
          </a:xfrm>
          <a:prstGeom prst="chevron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532033-ECF8-424A-BABA-C6C7EE653312}"/>
              </a:ext>
            </a:extLst>
          </p:cNvPr>
          <p:cNvSpPr txBox="1"/>
          <p:nvPr/>
        </p:nvSpPr>
        <p:spPr>
          <a:xfrm>
            <a:off x="935080" y="1763456"/>
            <a:ext cx="15841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Method:1</a:t>
            </a:r>
            <a:endParaRPr lang="en-IN" sz="2800" dirty="0"/>
          </a:p>
        </p:txBody>
      </p:sp>
      <p:sp>
        <p:nvSpPr>
          <p:cNvPr id="11" name="Arrow: Notched Right 10">
            <a:extLst>
              <a:ext uri="{FF2B5EF4-FFF2-40B4-BE49-F238E27FC236}">
                <a16:creationId xmlns:a16="http://schemas.microsoft.com/office/drawing/2014/main" id="{185A9263-3640-4971-A08B-78799DF418D7}"/>
              </a:ext>
            </a:extLst>
          </p:cNvPr>
          <p:cNvSpPr/>
          <p:nvPr/>
        </p:nvSpPr>
        <p:spPr>
          <a:xfrm>
            <a:off x="2422590" y="1873739"/>
            <a:ext cx="523911" cy="294519"/>
          </a:xfrm>
          <a:prstGeom prst="notchedRightArrow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7BAA75-1E5C-474E-BCF3-FE1FF0B8EA69}"/>
              </a:ext>
            </a:extLst>
          </p:cNvPr>
          <p:cNvSpPr txBox="1"/>
          <p:nvPr/>
        </p:nvSpPr>
        <p:spPr>
          <a:xfrm>
            <a:off x="2920743" y="1763456"/>
            <a:ext cx="51923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Limit of Function of Two Variables</a:t>
            </a:r>
            <a:endParaRPr lang="en-IN" sz="2800" dirty="0"/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4ABF0574-1C3B-4FF3-BA1F-E75EFF12AC7E}"/>
              </a:ext>
            </a:extLst>
          </p:cNvPr>
          <p:cNvSpPr/>
          <p:nvPr/>
        </p:nvSpPr>
        <p:spPr>
          <a:xfrm>
            <a:off x="651745" y="2634296"/>
            <a:ext cx="283335" cy="231820"/>
          </a:xfrm>
          <a:prstGeom prst="chevron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3D877A-802F-41E5-808E-5E97477B496C}"/>
              </a:ext>
            </a:extLst>
          </p:cNvPr>
          <p:cNvSpPr txBox="1"/>
          <p:nvPr/>
        </p:nvSpPr>
        <p:spPr>
          <a:xfrm>
            <a:off x="935080" y="2488596"/>
            <a:ext cx="15841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Method:2</a:t>
            </a:r>
            <a:endParaRPr lang="en-IN" sz="2800" dirty="0"/>
          </a:p>
        </p:txBody>
      </p:sp>
      <p:sp>
        <p:nvSpPr>
          <p:cNvPr id="15" name="Arrow: Notched Right 14">
            <a:extLst>
              <a:ext uri="{FF2B5EF4-FFF2-40B4-BE49-F238E27FC236}">
                <a16:creationId xmlns:a16="http://schemas.microsoft.com/office/drawing/2014/main" id="{3707C3A6-E805-4814-AF56-B745432CB655}"/>
              </a:ext>
            </a:extLst>
          </p:cNvPr>
          <p:cNvSpPr/>
          <p:nvPr/>
        </p:nvSpPr>
        <p:spPr>
          <a:xfrm>
            <a:off x="2422590" y="2598879"/>
            <a:ext cx="523911" cy="294519"/>
          </a:xfrm>
          <a:prstGeom prst="notchedRightArrow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7CC98-DFFB-4A02-BCCC-532B95413F9C}"/>
              </a:ext>
            </a:extLst>
          </p:cNvPr>
          <p:cNvSpPr txBox="1"/>
          <p:nvPr/>
        </p:nvSpPr>
        <p:spPr>
          <a:xfrm>
            <a:off x="2920743" y="2488596"/>
            <a:ext cx="5853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Continuity of Function of Two Variables</a:t>
            </a:r>
            <a:endParaRPr lang="en-IN" sz="2800" dirty="0"/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4BC9D7C6-3483-4B8E-8CC4-2A902EF2DD9C}"/>
              </a:ext>
            </a:extLst>
          </p:cNvPr>
          <p:cNvSpPr/>
          <p:nvPr/>
        </p:nvSpPr>
        <p:spPr>
          <a:xfrm>
            <a:off x="651743" y="3386706"/>
            <a:ext cx="283335" cy="231820"/>
          </a:xfrm>
          <a:prstGeom prst="chevron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8826B4-FB5E-419E-8951-7DD2B60C455F}"/>
              </a:ext>
            </a:extLst>
          </p:cNvPr>
          <p:cNvSpPr txBox="1"/>
          <p:nvPr/>
        </p:nvSpPr>
        <p:spPr>
          <a:xfrm>
            <a:off x="935078" y="3241006"/>
            <a:ext cx="15841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Method:3</a:t>
            </a:r>
            <a:endParaRPr lang="en-IN" sz="2800" dirty="0"/>
          </a:p>
        </p:txBody>
      </p:sp>
      <p:sp>
        <p:nvSpPr>
          <p:cNvPr id="19" name="Arrow: Notched Right 18">
            <a:extLst>
              <a:ext uri="{FF2B5EF4-FFF2-40B4-BE49-F238E27FC236}">
                <a16:creationId xmlns:a16="http://schemas.microsoft.com/office/drawing/2014/main" id="{AAE2BE6B-5666-4DF3-81F6-DB23786BD140}"/>
              </a:ext>
            </a:extLst>
          </p:cNvPr>
          <p:cNvSpPr/>
          <p:nvPr/>
        </p:nvSpPr>
        <p:spPr>
          <a:xfrm>
            <a:off x="2422588" y="3351289"/>
            <a:ext cx="523911" cy="294519"/>
          </a:xfrm>
          <a:prstGeom prst="notchedRightArrow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9A3414-F5EC-4F7A-932B-9669B7752510}"/>
              </a:ext>
            </a:extLst>
          </p:cNvPr>
          <p:cNvSpPr txBox="1"/>
          <p:nvPr/>
        </p:nvSpPr>
        <p:spPr>
          <a:xfrm>
            <a:off x="2920743" y="3241006"/>
            <a:ext cx="2888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Partial Derivatives</a:t>
            </a:r>
            <a:endParaRPr lang="en-IN" sz="280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B4693B7-3041-43C7-962B-2EBE00C7D4C5}"/>
              </a:ext>
            </a:extLst>
          </p:cNvPr>
          <p:cNvSpPr txBox="1">
            <a:spLocks/>
          </p:cNvSpPr>
          <p:nvPr/>
        </p:nvSpPr>
        <p:spPr>
          <a:xfrm>
            <a:off x="3183733" y="287118"/>
            <a:ext cx="3062521" cy="1138626"/>
          </a:xfrm>
          <a:prstGeom prst="doubleWave">
            <a:avLst>
              <a:gd name="adj1" fmla="val 6250"/>
              <a:gd name="adj2" fmla="val 37"/>
            </a:avLst>
          </a:prstGeom>
          <a:solidFill>
            <a:schemeClr val="accent5"/>
          </a:solidFill>
          <a:ln>
            <a:solidFill>
              <a:srgbClr val="002060"/>
            </a:solidFill>
          </a:ln>
        </p:spPr>
        <p:txBody>
          <a:bodyPr vert="horz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800" b="1" dirty="0"/>
              <a:t>OUTLINE</a:t>
            </a:r>
          </a:p>
        </p:txBody>
      </p:sp>
      <p:sp>
        <p:nvSpPr>
          <p:cNvPr id="46" name="Arrow: Chevron 45">
            <a:extLst>
              <a:ext uri="{FF2B5EF4-FFF2-40B4-BE49-F238E27FC236}">
                <a16:creationId xmlns:a16="http://schemas.microsoft.com/office/drawing/2014/main" id="{D2ECBE30-E4C8-4587-93FF-FCEBF4F7AD99}"/>
              </a:ext>
            </a:extLst>
          </p:cNvPr>
          <p:cNvSpPr/>
          <p:nvPr/>
        </p:nvSpPr>
        <p:spPr>
          <a:xfrm>
            <a:off x="651743" y="4107008"/>
            <a:ext cx="283335" cy="231820"/>
          </a:xfrm>
          <a:prstGeom prst="chevron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58B35B2-EE12-487E-AC39-692E8805C9F7}"/>
              </a:ext>
            </a:extLst>
          </p:cNvPr>
          <p:cNvSpPr txBox="1"/>
          <p:nvPr/>
        </p:nvSpPr>
        <p:spPr>
          <a:xfrm>
            <a:off x="935078" y="3961308"/>
            <a:ext cx="15841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Method:4</a:t>
            </a:r>
            <a:endParaRPr lang="en-IN" sz="2800" dirty="0"/>
          </a:p>
        </p:txBody>
      </p:sp>
      <p:sp>
        <p:nvSpPr>
          <p:cNvPr id="48" name="Arrow: Notched Right 47">
            <a:extLst>
              <a:ext uri="{FF2B5EF4-FFF2-40B4-BE49-F238E27FC236}">
                <a16:creationId xmlns:a16="http://schemas.microsoft.com/office/drawing/2014/main" id="{82FEA4BC-CE77-443E-88AF-ABDA545C0554}"/>
              </a:ext>
            </a:extLst>
          </p:cNvPr>
          <p:cNvSpPr/>
          <p:nvPr/>
        </p:nvSpPr>
        <p:spPr>
          <a:xfrm>
            <a:off x="2448346" y="4071591"/>
            <a:ext cx="523911" cy="294519"/>
          </a:xfrm>
          <a:prstGeom prst="notchedRightArrow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A7912B-B8A2-4C4D-B771-422E4CB7FCE7}"/>
              </a:ext>
            </a:extLst>
          </p:cNvPr>
          <p:cNvSpPr txBox="1"/>
          <p:nvPr/>
        </p:nvSpPr>
        <p:spPr>
          <a:xfrm>
            <a:off x="2946500" y="3961308"/>
            <a:ext cx="17178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Chain Rule</a:t>
            </a:r>
            <a:endParaRPr lang="en-IN" sz="2800" dirty="0"/>
          </a:p>
        </p:txBody>
      </p:sp>
      <p:sp>
        <p:nvSpPr>
          <p:cNvPr id="50" name="Arrow: Chevron 49">
            <a:extLst>
              <a:ext uri="{FF2B5EF4-FFF2-40B4-BE49-F238E27FC236}">
                <a16:creationId xmlns:a16="http://schemas.microsoft.com/office/drawing/2014/main" id="{1998C457-0B2D-4D39-A80E-6463C2B097E5}"/>
              </a:ext>
            </a:extLst>
          </p:cNvPr>
          <p:cNvSpPr/>
          <p:nvPr/>
        </p:nvSpPr>
        <p:spPr>
          <a:xfrm>
            <a:off x="651743" y="4819175"/>
            <a:ext cx="283335" cy="231820"/>
          </a:xfrm>
          <a:prstGeom prst="chevron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98F88D3-3CC9-4E0D-8C3C-A5E5492FB448}"/>
              </a:ext>
            </a:extLst>
          </p:cNvPr>
          <p:cNvSpPr txBox="1"/>
          <p:nvPr/>
        </p:nvSpPr>
        <p:spPr>
          <a:xfrm>
            <a:off x="935078" y="4673475"/>
            <a:ext cx="15841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Method:5</a:t>
            </a:r>
            <a:endParaRPr lang="en-IN" sz="2800" dirty="0"/>
          </a:p>
        </p:txBody>
      </p:sp>
      <p:sp>
        <p:nvSpPr>
          <p:cNvPr id="52" name="Arrow: Notched Right 51">
            <a:extLst>
              <a:ext uri="{FF2B5EF4-FFF2-40B4-BE49-F238E27FC236}">
                <a16:creationId xmlns:a16="http://schemas.microsoft.com/office/drawing/2014/main" id="{417B9628-D462-47B9-BB40-1EEDFAE36CDA}"/>
              </a:ext>
            </a:extLst>
          </p:cNvPr>
          <p:cNvSpPr/>
          <p:nvPr/>
        </p:nvSpPr>
        <p:spPr>
          <a:xfrm>
            <a:off x="2448346" y="4783758"/>
            <a:ext cx="523911" cy="294519"/>
          </a:xfrm>
          <a:prstGeom prst="notchedRightArrow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A2EE874-4913-434B-8E76-DA735CE3F7C0}"/>
              </a:ext>
            </a:extLst>
          </p:cNvPr>
          <p:cNvSpPr txBox="1"/>
          <p:nvPr/>
        </p:nvSpPr>
        <p:spPr>
          <a:xfrm>
            <a:off x="2946501" y="4673475"/>
            <a:ext cx="26137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Implicit Function</a:t>
            </a:r>
            <a:endParaRPr lang="en-IN" sz="2800" dirty="0"/>
          </a:p>
        </p:txBody>
      </p:sp>
      <p:sp>
        <p:nvSpPr>
          <p:cNvPr id="54" name="Arrow: Chevron 53">
            <a:extLst>
              <a:ext uri="{FF2B5EF4-FFF2-40B4-BE49-F238E27FC236}">
                <a16:creationId xmlns:a16="http://schemas.microsoft.com/office/drawing/2014/main" id="{A743C71E-EDEA-4923-B0EC-2F8BEE708923}"/>
              </a:ext>
            </a:extLst>
          </p:cNvPr>
          <p:cNvSpPr/>
          <p:nvPr/>
        </p:nvSpPr>
        <p:spPr>
          <a:xfrm>
            <a:off x="651743" y="5561132"/>
            <a:ext cx="283335" cy="231820"/>
          </a:xfrm>
          <a:prstGeom prst="chevron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90C08DE-144F-42FE-989E-BA7645578489}"/>
              </a:ext>
            </a:extLst>
          </p:cNvPr>
          <p:cNvSpPr txBox="1"/>
          <p:nvPr/>
        </p:nvSpPr>
        <p:spPr>
          <a:xfrm>
            <a:off x="935078" y="5415432"/>
            <a:ext cx="15841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Method:6</a:t>
            </a:r>
            <a:endParaRPr lang="en-IN" sz="2800" dirty="0"/>
          </a:p>
        </p:txBody>
      </p:sp>
      <p:sp>
        <p:nvSpPr>
          <p:cNvPr id="56" name="Arrow: Notched Right 55">
            <a:extLst>
              <a:ext uri="{FF2B5EF4-FFF2-40B4-BE49-F238E27FC236}">
                <a16:creationId xmlns:a16="http://schemas.microsoft.com/office/drawing/2014/main" id="{79290A42-2CCE-4698-BBF9-7B1D02AC174C}"/>
              </a:ext>
            </a:extLst>
          </p:cNvPr>
          <p:cNvSpPr/>
          <p:nvPr/>
        </p:nvSpPr>
        <p:spPr>
          <a:xfrm>
            <a:off x="2448346" y="5525715"/>
            <a:ext cx="523911" cy="294519"/>
          </a:xfrm>
          <a:prstGeom prst="notchedRightArrow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5E4ABE9-F3A5-4700-BF5A-7FCAA4A45FBD}"/>
              </a:ext>
            </a:extLst>
          </p:cNvPr>
          <p:cNvSpPr txBox="1"/>
          <p:nvPr/>
        </p:nvSpPr>
        <p:spPr>
          <a:xfrm>
            <a:off x="2946501" y="5415432"/>
            <a:ext cx="47381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Tangent Plane and Normal Line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51862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46" grpId="0" animBg="1"/>
      <p:bldP spid="47" grpId="0"/>
      <p:bldP spid="48" grpId="0" animBg="1"/>
      <p:bldP spid="49" grpId="0"/>
      <p:bldP spid="50" grpId="0" animBg="1"/>
      <p:bldP spid="51" grpId="0"/>
      <p:bldP spid="52" grpId="0" animBg="1"/>
      <p:bldP spid="53" grpId="0"/>
      <p:bldP spid="54" grpId="0" animBg="1"/>
      <p:bldP spid="55" grpId="0"/>
      <p:bldP spid="56" grpId="0" animBg="1"/>
      <p:bldP spid="5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3391-3225-4C1D-9927-54293BC4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Continuity of Function of Two Variables at (0,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25672F32-0CD8-4190-B1B0-A773EF6728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5523" y="3490700"/>
                <a:ext cx="4611548" cy="586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(3).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    </m:t>
                    </m:r>
                    <m:d>
                      <m:dPr>
                        <m:begChr m:val="{"/>
                        <m:endChr m:val="}"/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y</m:t>
                            </m:r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→ </m:t>
                            </m:r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mx</m:t>
                            </m:r>
                          </m:sub>
                          <m:sup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lim</m:t>
                            </m:r>
                          </m:sup>
                        </m:sSubSup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  <m:d>
                          <m:dPr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x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25672F32-0CD8-4190-B1B0-A773EF672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23" y="3490700"/>
                <a:ext cx="4611548" cy="586666"/>
              </a:xfrm>
              <a:prstGeom prst="rect">
                <a:avLst/>
              </a:prstGeom>
              <a:blipFill>
                <a:blip r:embed="rId2"/>
                <a:stretch>
                  <a:fillRect l="-2778" t="-12500"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A32C9D67-B93A-45F6-A1FA-04A74393FA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7846" y="5210736"/>
                <a:ext cx="3599225" cy="9967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→ 0</m:t>
                          </m:r>
                        </m:sub>
                        <m: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lim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mx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+</m:t>
                              </m:r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mx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A32C9D67-B93A-45F6-A1FA-04A74393F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846" y="5210736"/>
                <a:ext cx="3599225" cy="996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053E70E9-10B7-417C-B359-D04EFC85EA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0018" y="3462952"/>
                <a:ext cx="3270074" cy="9457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→ 0</m:t>
                          </m:r>
                        </m:sub>
                        <m: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lim</m:t>
                          </m:r>
                        </m:sup>
                      </m:sSubSup>
                      <m:f>
                        <m:f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sSup>
                            <m:sSup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(1+</m:t>
                          </m:r>
                          <m:sSup>
                            <m:sSupPr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</m:t>
                              </m:r>
                            </m:e>
                            <m:sup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053E70E9-10B7-417C-B359-D04EFC85E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018" y="3462952"/>
                <a:ext cx="3270074" cy="9457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0B7147A0-6847-4410-AA13-15D1DCC98A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9077" y="5381513"/>
                <a:ext cx="865286" cy="5987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0B7147A0-6847-4410-AA13-15D1DCC98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077" y="5381513"/>
                <a:ext cx="865286" cy="598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CAA028E1-3CB7-4F53-B544-A1757F97E0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9346" y="5865606"/>
                <a:ext cx="1637209" cy="5987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Clr>
                    <a:srgbClr val="B84742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</m:t>
                          </m:r>
                        </m:e>
                        <m:sub>
                          <m: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CAA028E1-3CB7-4F53-B544-A1757F97E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346" y="5865606"/>
                <a:ext cx="1637209" cy="598732"/>
              </a:xfrm>
              <a:prstGeom prst="rect">
                <a:avLst/>
              </a:prstGeom>
              <a:blipFill>
                <a:blip r:embed="rId6"/>
                <a:stretch>
                  <a:fillRect l="-37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5AA44BCB-DDE1-4361-9253-6B0A063C4A5E}"/>
              </a:ext>
            </a:extLst>
          </p:cNvPr>
          <p:cNvSpPr/>
          <p:nvPr/>
        </p:nvSpPr>
        <p:spPr>
          <a:xfrm>
            <a:off x="7085930" y="5881988"/>
            <a:ext cx="1078089" cy="426341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6048385F-7C85-459D-B38F-D6B594DEC3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9076" y="4445117"/>
                <a:ext cx="3270074" cy="9457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→ 0</m:t>
                          </m:r>
                        </m:sub>
                        <m: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lim</m:t>
                          </m:r>
                        </m:sup>
                      </m:sSubSup>
                      <m:f>
                        <m:f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(1−</m:t>
                          </m:r>
                          <m:sSup>
                            <m:sSup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</m:t>
                              </m:r>
                            </m:e>
                            <m:sup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(1+</m:t>
                          </m:r>
                          <m:sSup>
                            <m:sSupPr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</m:t>
                              </m:r>
                            </m:e>
                            <m:sup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6048385F-7C85-459D-B38F-D6B594DEC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076" y="4445117"/>
                <a:ext cx="3270074" cy="9457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E52707-8D59-4DBA-B12F-20050967DE07}"/>
              </a:ext>
            </a:extLst>
          </p:cNvPr>
          <p:cNvCxnSpPr>
            <a:cxnSpLocks/>
          </p:cNvCxnSpPr>
          <p:nvPr/>
        </p:nvCxnSpPr>
        <p:spPr>
          <a:xfrm flipH="1">
            <a:off x="8903856" y="3481373"/>
            <a:ext cx="140425" cy="18546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EB84FDE-EF9A-40DE-85DE-A3D36BC13928}"/>
              </a:ext>
            </a:extLst>
          </p:cNvPr>
          <p:cNvCxnSpPr>
            <a:cxnSpLocks/>
          </p:cNvCxnSpPr>
          <p:nvPr/>
        </p:nvCxnSpPr>
        <p:spPr>
          <a:xfrm flipH="1">
            <a:off x="8746839" y="4000106"/>
            <a:ext cx="253958" cy="3225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C80BDB-B57B-4AF1-B641-14DDF3222EE2}"/>
              </a:ext>
            </a:extLst>
          </p:cNvPr>
          <p:cNvSpPr txBox="1">
            <a:spLocks/>
          </p:cNvSpPr>
          <p:nvPr/>
        </p:nvSpPr>
        <p:spPr>
          <a:xfrm>
            <a:off x="100213" y="2954857"/>
            <a:ext cx="2748109" cy="416775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IN" sz="28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Solution Continue: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14B6C8A-2E16-48C3-B0FD-48889268BD7C}"/>
                  </a:ext>
                </a:extLst>
              </p:cNvPr>
              <p:cNvSpPr txBox="1"/>
              <p:nvPr/>
            </p:nvSpPr>
            <p:spPr>
              <a:xfrm>
                <a:off x="1933922" y="3462901"/>
                <a:ext cx="914400" cy="552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14B6C8A-2E16-48C3-B0FD-48889268B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922" y="3462901"/>
                <a:ext cx="914400" cy="5522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324BAE06-3F4C-4A83-81F8-BB9A8F361ABC}"/>
              </a:ext>
            </a:extLst>
          </p:cNvPr>
          <p:cNvGrpSpPr/>
          <p:nvPr/>
        </p:nvGrpSpPr>
        <p:grpSpPr>
          <a:xfrm>
            <a:off x="1627846" y="4145663"/>
            <a:ext cx="4043281" cy="996776"/>
            <a:chOff x="1627846" y="4145663"/>
            <a:chExt cx="3855251" cy="9967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ontent Placeholder 2">
                  <a:extLst>
                    <a:ext uri="{FF2B5EF4-FFF2-40B4-BE49-F238E27FC236}">
                      <a16:creationId xmlns:a16="http://schemas.microsoft.com/office/drawing/2014/main" id="{88F54313-CEB3-43E7-927C-47F664CA4DC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27846" y="4145663"/>
                  <a:ext cx="3855251" cy="9967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auto" latinLnBrk="0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B84742"/>
                    </a:buClr>
                    <a:buSzTx/>
                    <a:buFont typeface="Wingdings 3" panose="05040102010807070707" pitchFamily="18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m:rPr>
                            <m:lit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    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y</m:t>
                                </m:r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→ 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mx</m:t>
                                </m:r>
                              </m:sub>
                              <m:sup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lim</m:t>
                                </m:r>
                              </m:sup>
                            </m:sSubSup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f>
                              <m:fPr>
                                <m:ctrlPr>
                                  <a:rPr kumimoji="0" lang="en-IN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y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IN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y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Content Placeholder 2">
                  <a:extLst>
                    <a:ext uri="{FF2B5EF4-FFF2-40B4-BE49-F238E27FC236}">
                      <a16:creationId xmlns:a16="http://schemas.microsoft.com/office/drawing/2014/main" id="{88F54313-CEB3-43E7-927C-47F664CA4D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7846" y="4145663"/>
                  <a:ext cx="3855251" cy="99677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CC11B14-A036-49A1-9E0B-583628437A83}"/>
                    </a:ext>
                  </a:extLst>
                </p:cNvPr>
                <p:cNvSpPr txBox="1"/>
                <p:nvPr/>
              </p:nvSpPr>
              <p:spPr>
                <a:xfrm>
                  <a:off x="1927530" y="4324513"/>
                  <a:ext cx="914400" cy="552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sub>
                          <m:sup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sup>
                        </m:sSubSup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CC11B14-A036-49A1-9E0B-583628437A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7530" y="4324513"/>
                  <a:ext cx="914400" cy="55226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F8C1A68-AAC5-43E8-AFC0-C8C7DF240482}"/>
              </a:ext>
            </a:extLst>
          </p:cNvPr>
          <p:cNvSpPr txBox="1"/>
          <p:nvPr/>
        </p:nvSpPr>
        <p:spPr>
          <a:xfrm>
            <a:off x="1919539" y="797132"/>
            <a:ext cx="7511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Bef>
                <a:spcPts val="1000"/>
              </a:spcBef>
              <a:buClr>
                <a:srgbClr val="B84742"/>
              </a:buClr>
              <a:defRPr/>
            </a:pPr>
            <a:r>
              <a:rPr lang="en-IN" sz="2800" dirty="0">
                <a:solidFill>
                  <a:schemeClr val="tx1"/>
                </a:solidFill>
              </a:rPr>
              <a:t>Discuss the continuity of the function f defined as 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95E35FE9-2353-4FB3-9B1F-C7D051622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13" y="844840"/>
            <a:ext cx="1725329" cy="449136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 1: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7571377-2B87-4A24-8D5F-AFF22909E8B1}"/>
                  </a:ext>
                </a:extLst>
              </p:cNvPr>
              <p:cNvSpPr/>
              <p:nvPr/>
            </p:nvSpPr>
            <p:spPr>
              <a:xfrm>
                <a:off x="1891808" y="1226393"/>
                <a:ext cx="5906104" cy="1493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just"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IN" sz="2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IN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p>
                                        <m: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IN" sz="28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e>
                                      <m:sup>
                                        <m: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p>
                                        <m: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N" sz="28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e>
                                      <m:sup>
                                        <m: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  ;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IN" sz="2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(0, 0)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IN" sz="28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 ;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d>
                                <m:r>
                                  <a:rPr lang="en-IN" sz="2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(0, 0)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IN" sz="2800" dirty="0"/>
                            <m:t>.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7571377-2B87-4A24-8D5F-AFF22909E8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808" y="1226393"/>
                <a:ext cx="5906104" cy="14934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 17">
            <a:extLst>
              <a:ext uri="{FF2B5EF4-FFF2-40B4-BE49-F238E27FC236}">
                <a16:creationId xmlns:a16="http://schemas.microsoft.com/office/drawing/2014/main" id="{B970722D-86B5-4267-88DC-089385816B16}"/>
              </a:ext>
            </a:extLst>
          </p:cNvPr>
          <p:cNvSpPr>
            <a:spLocks/>
          </p:cNvSpPr>
          <p:nvPr/>
        </p:nvSpPr>
        <p:spPr bwMode="auto">
          <a:xfrm>
            <a:off x="6145267" y="3356354"/>
            <a:ext cx="45719" cy="307895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9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3" grpId="0"/>
      <p:bldP spid="24" grpId="0"/>
      <p:bldP spid="25" grpId="0"/>
      <p:bldP spid="26" grpId="0" animBg="1"/>
      <p:bldP spid="13" grpId="0"/>
      <p:bldP spid="31" grpId="0"/>
      <p:bldP spid="36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3391-3225-4C1D-9927-54293BC4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Continuity of Function of Two Variables at (0,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25672F32-0CD8-4190-B1B0-A773EF6728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5523" y="3490700"/>
                <a:ext cx="4775874" cy="586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(4).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4</m:t>
                        </m:r>
                      </m:sub>
                    </m:sSub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    </m:t>
                    </m:r>
                    <m:d>
                      <m:dPr>
                        <m:begChr m:val="{"/>
                        <m:endChr m:val="}"/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y</m:t>
                            </m:r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→</m:t>
                            </m:r>
                            <m:sSup>
                              <m:sSupPr>
                                <m:ctrlPr>
                                  <a:rPr kumimoji="0" lang="en-IN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mx</m:t>
                                </m:r>
                              </m:e>
                              <m:sup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sub>
                          <m:sup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lim</m:t>
                            </m:r>
                          </m:sup>
                        </m:sSubSup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  <m:d>
                          <m:dPr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x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25672F32-0CD8-4190-B1B0-A773EF672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23" y="3490700"/>
                <a:ext cx="4775874" cy="586666"/>
              </a:xfrm>
              <a:prstGeom prst="rect">
                <a:avLst/>
              </a:prstGeom>
              <a:blipFill>
                <a:blip r:embed="rId2"/>
                <a:stretch>
                  <a:fillRect l="-2682" t="-1042" b="-28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A32C9D67-B93A-45F6-A1FA-04A74393FA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7846" y="5210736"/>
                <a:ext cx="3855251" cy="9967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→ 0</m:t>
                          </m:r>
                        </m:sub>
                        <m: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lim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0" lang="en-US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2800" b="0" i="0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mx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+</m:t>
                              </m:r>
                              <m:sSup>
                                <m:sSup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kumimoji="0" lang="en-US" sz="2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12121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0" lang="en-US" sz="28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m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sz="2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2800" b="0" i="0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2800" b="0" i="0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den>
                          </m:f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A32C9D67-B93A-45F6-A1FA-04A74393F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846" y="5210736"/>
                <a:ext cx="3855251" cy="996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053E70E9-10B7-417C-B359-D04EFC85EA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35423" y="3462952"/>
                <a:ext cx="3437368" cy="9457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→ 0</m:t>
                          </m:r>
                        </m:sub>
                        <m: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lim</m:t>
                          </m:r>
                        </m:sup>
                      </m:sSubSup>
                      <m:f>
                        <m:f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sSup>
                            <m:sSupPr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053E70E9-10B7-417C-B359-D04EFC85E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423" y="3462952"/>
                <a:ext cx="3437368" cy="9457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0B7147A0-6847-4410-AA13-15D1DCC98A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34482" y="5381513"/>
                <a:ext cx="787474" cy="5987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Clr>
                    <a:srgbClr val="B84742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0B7147A0-6847-4410-AA13-15D1DCC98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482" y="5381513"/>
                <a:ext cx="787474" cy="598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CAA028E1-3CB7-4F53-B544-A1757F97E0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4754" y="5865606"/>
                <a:ext cx="1682695" cy="5987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Clr>
                    <a:srgbClr val="B84742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</m:t>
                          </m:r>
                        </m:e>
                        <m:sub>
                          <m: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b>
                      </m:sSub>
                      <m: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CAA028E1-3CB7-4F53-B544-A1757F97E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754" y="5865606"/>
                <a:ext cx="1682695" cy="598732"/>
              </a:xfrm>
              <a:prstGeom prst="rect">
                <a:avLst/>
              </a:prstGeom>
              <a:blipFill>
                <a:blip r:embed="rId6"/>
                <a:stretch>
                  <a:fillRect l="-7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5AA44BCB-DDE1-4361-9253-6B0A063C4A5E}"/>
              </a:ext>
            </a:extLst>
          </p:cNvPr>
          <p:cNvSpPr/>
          <p:nvPr/>
        </p:nvSpPr>
        <p:spPr>
          <a:xfrm>
            <a:off x="7144898" y="5893073"/>
            <a:ext cx="1078089" cy="426341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6048385F-7C85-459D-B38F-D6B594DEC3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34481" y="4445117"/>
                <a:ext cx="3270074" cy="9457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→ 0</m:t>
                          </m:r>
                        </m:sub>
                        <m: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lim</m:t>
                          </m:r>
                        </m:sup>
                      </m:sSubSup>
                      <m:f>
                        <m:f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(1−</m:t>
                          </m:r>
                          <m:sSup>
                            <m:sSup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</m:t>
                              </m:r>
                            </m:e>
                            <m:sup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(1+</m:t>
                          </m:r>
                          <m:sSup>
                            <m:sSupPr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</m:t>
                              </m:r>
                            </m:e>
                            <m:sup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6048385F-7C85-459D-B38F-D6B594DEC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481" y="4445117"/>
                <a:ext cx="3270074" cy="9457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224088F-83FC-4595-9E23-5687F7D9F586}"/>
              </a:ext>
            </a:extLst>
          </p:cNvPr>
          <p:cNvCxnSpPr>
            <a:cxnSpLocks/>
          </p:cNvCxnSpPr>
          <p:nvPr/>
        </p:nvCxnSpPr>
        <p:spPr>
          <a:xfrm flipH="1">
            <a:off x="8791853" y="4009342"/>
            <a:ext cx="295522" cy="3121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CBFDA3C-4A34-4B59-9802-583CE408A00B}"/>
              </a:ext>
            </a:extLst>
          </p:cNvPr>
          <p:cNvCxnSpPr>
            <a:cxnSpLocks/>
          </p:cNvCxnSpPr>
          <p:nvPr/>
        </p:nvCxnSpPr>
        <p:spPr>
          <a:xfrm flipH="1">
            <a:off x="8976579" y="3481464"/>
            <a:ext cx="129268" cy="15650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51912F7-41D3-425E-AB4C-048CE74AA179}"/>
              </a:ext>
            </a:extLst>
          </p:cNvPr>
          <p:cNvSpPr txBox="1">
            <a:spLocks/>
          </p:cNvSpPr>
          <p:nvPr/>
        </p:nvSpPr>
        <p:spPr>
          <a:xfrm>
            <a:off x="100213" y="2954857"/>
            <a:ext cx="2748109" cy="416775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IN" sz="28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Solution Continue: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30FE32F-FFB4-4131-BFAD-AAF4FB9502E8}"/>
                  </a:ext>
                </a:extLst>
              </p:cNvPr>
              <p:cNvSpPr txBox="1"/>
              <p:nvPr/>
            </p:nvSpPr>
            <p:spPr>
              <a:xfrm>
                <a:off x="1933922" y="3558598"/>
                <a:ext cx="914400" cy="552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30FE32F-FFB4-4131-BFAD-AAF4FB950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3922" y="3558598"/>
                <a:ext cx="914400" cy="5522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4333C9C-E2A2-4BD5-8401-55298024FF66}"/>
              </a:ext>
            </a:extLst>
          </p:cNvPr>
          <p:cNvGrpSpPr/>
          <p:nvPr/>
        </p:nvGrpSpPr>
        <p:grpSpPr>
          <a:xfrm>
            <a:off x="1627846" y="4145663"/>
            <a:ext cx="3855251" cy="996776"/>
            <a:chOff x="1627846" y="4145663"/>
            <a:chExt cx="3855251" cy="9967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ontent Placeholder 2">
                  <a:extLst>
                    <a:ext uri="{FF2B5EF4-FFF2-40B4-BE49-F238E27FC236}">
                      <a16:creationId xmlns:a16="http://schemas.microsoft.com/office/drawing/2014/main" id="{88F54313-CEB3-43E7-927C-47F664CA4DC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27846" y="4145663"/>
                  <a:ext cx="3855251" cy="9967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auto" latinLnBrk="0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B84742"/>
                    </a:buClr>
                    <a:buSzTx/>
                    <a:buFont typeface="Wingdings 3" panose="05040102010807070707" pitchFamily="18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      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y</m:t>
                                </m:r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→ </m:t>
                                </m:r>
                                <m:sSup>
                                  <m:sSupPr>
                                    <m:ctrlPr>
                                      <a:rPr kumimoji="0" lang="en-US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1212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1212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mx</m:t>
                                    </m:r>
                                  </m:e>
                                  <m:sup>
                                    <m:r>
                                      <a:rPr kumimoji="0" lang="en-US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1212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</m:sub>
                              <m:sup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lim</m:t>
                                </m:r>
                              </m:sup>
                            </m:sSubSup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f>
                              <m:fPr>
                                <m:ctrlPr>
                                  <a:rPr kumimoji="0" lang="en-IN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y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num>
                              <m:den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y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Content Placeholder 2">
                  <a:extLst>
                    <a:ext uri="{FF2B5EF4-FFF2-40B4-BE49-F238E27FC236}">
                      <a16:creationId xmlns:a16="http://schemas.microsoft.com/office/drawing/2014/main" id="{88F54313-CEB3-43E7-927C-47F664CA4D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7846" y="4145663"/>
                  <a:ext cx="3855251" cy="996776"/>
                </a:xfrm>
                <a:prstGeom prst="rect">
                  <a:avLst/>
                </a:prstGeom>
                <a:blipFill>
                  <a:blip r:embed="rId11"/>
                  <a:stretch>
                    <a:fillRect r="-269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D1C6D91-DA13-4114-A040-A507F463C48D}"/>
                    </a:ext>
                  </a:extLst>
                </p:cNvPr>
                <p:cNvSpPr txBox="1"/>
                <p:nvPr/>
              </p:nvSpPr>
              <p:spPr>
                <a:xfrm>
                  <a:off x="1927530" y="4313880"/>
                  <a:ext cx="914400" cy="552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sub>
                          <m:sup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sup>
                        </m:sSubSup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CD1C6D91-DA13-4114-A040-A507F463C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7530" y="4313880"/>
                  <a:ext cx="914400" cy="55226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3F97E7E-6B92-4B68-A5FC-F0CEE050DC57}"/>
              </a:ext>
            </a:extLst>
          </p:cNvPr>
          <p:cNvSpPr txBox="1"/>
          <p:nvPr/>
        </p:nvSpPr>
        <p:spPr>
          <a:xfrm>
            <a:off x="1919539" y="797132"/>
            <a:ext cx="7511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Bef>
                <a:spcPts val="1000"/>
              </a:spcBef>
              <a:buClr>
                <a:srgbClr val="B84742"/>
              </a:buClr>
              <a:defRPr/>
            </a:pPr>
            <a:r>
              <a:rPr lang="en-IN" sz="2800" dirty="0">
                <a:solidFill>
                  <a:schemeClr val="tx1"/>
                </a:solidFill>
              </a:rPr>
              <a:t>Discuss the continuity of the function f defined as 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7836F4C8-A17C-420F-BCEA-A8397D82E65F}"/>
              </a:ext>
            </a:extLst>
          </p:cNvPr>
          <p:cNvSpPr txBox="1">
            <a:spLocks/>
          </p:cNvSpPr>
          <p:nvPr/>
        </p:nvSpPr>
        <p:spPr>
          <a:xfrm>
            <a:off x="100213" y="844840"/>
            <a:ext cx="1725329" cy="449136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1: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D6F068C-5360-4142-9557-4E098B5A2DB8}"/>
                  </a:ext>
                </a:extLst>
              </p:cNvPr>
              <p:cNvSpPr/>
              <p:nvPr/>
            </p:nvSpPr>
            <p:spPr>
              <a:xfrm>
                <a:off x="1891808" y="1226393"/>
                <a:ext cx="5906104" cy="1493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just"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IN" sz="2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IN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p>
                                        <m: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IN" sz="28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e>
                                      <m:sup>
                                        <m: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p>
                                        <m: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N" sz="28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e>
                                      <m:sup>
                                        <m: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  ;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IN" sz="2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(0, 0)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IN" sz="28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 ;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d>
                                <m:r>
                                  <a:rPr lang="en-IN" sz="2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(0, 0)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IN" sz="2800" dirty="0"/>
                            <m:t>.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D6F068C-5360-4142-9557-4E098B5A2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808" y="1226393"/>
                <a:ext cx="5906104" cy="14934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 17">
            <a:extLst>
              <a:ext uri="{FF2B5EF4-FFF2-40B4-BE49-F238E27FC236}">
                <a16:creationId xmlns:a16="http://schemas.microsoft.com/office/drawing/2014/main" id="{46A21DA1-B7CE-4C8B-B6AE-D0B179E35212}"/>
              </a:ext>
            </a:extLst>
          </p:cNvPr>
          <p:cNvSpPr>
            <a:spLocks/>
          </p:cNvSpPr>
          <p:nvPr/>
        </p:nvSpPr>
        <p:spPr bwMode="auto">
          <a:xfrm>
            <a:off x="6228391" y="3368216"/>
            <a:ext cx="45719" cy="3018283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43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3" grpId="0"/>
      <p:bldP spid="24" grpId="0"/>
      <p:bldP spid="25" grpId="0"/>
      <p:bldP spid="26" grpId="0" animBg="1"/>
      <p:bldP spid="13" grpId="0"/>
      <p:bldP spid="31" grpId="0"/>
      <p:bldP spid="36" grpId="0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3391-3225-4C1D-9927-54293BC4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Continuity of Function of Two Variables at (0,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939F49-B1BD-4499-B007-28EB6455121B}"/>
                  </a:ext>
                </a:extLst>
              </p:cNvPr>
              <p:cNvSpPr txBox="1"/>
              <p:nvPr/>
            </p:nvSpPr>
            <p:spPr>
              <a:xfrm>
                <a:off x="12932" y="3505833"/>
                <a:ext cx="52390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</m:t>
                        </m:r>
                      </m:e>
                      <m:sub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4</m:t>
                        </m:r>
                      </m:sub>
                    </m:sSub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L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</m:t>
                    </m:r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939F49-B1BD-4499-B007-28EB64551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2" y="3505833"/>
                <a:ext cx="5239098" cy="523220"/>
              </a:xfrm>
              <a:prstGeom prst="rect">
                <a:avLst/>
              </a:prstGeom>
              <a:blipFill>
                <a:blip r:embed="rId2"/>
                <a:stretch>
                  <a:fillRect l="-2326" t="-11628" r="-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EF1513-D777-4056-9CFE-7CDBA267B40D}"/>
                  </a:ext>
                </a:extLst>
              </p:cNvPr>
              <p:cNvSpPr txBox="1"/>
              <p:nvPr/>
            </p:nvSpPr>
            <p:spPr>
              <a:xfrm>
                <a:off x="12932" y="4184192"/>
                <a:ext cx="4457468" cy="8586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>
                <a:lvl1pPr indent="0" algn="just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lvl="0">
                  <a:buClr>
                    <a:srgbClr val="B84742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kumimoji="0" lang="en-IN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  <m: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y</m:t>
                                  </m:r>
                                </m:e>
                              </m:d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0</m:t>
                              </m:r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+ </m:t>
                              </m:r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den>
                          </m:f>
                        </m:e>
                      </m:func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EF1513-D777-4056-9CFE-7CDBA267B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2" y="4184192"/>
                <a:ext cx="4457468" cy="858633"/>
              </a:xfrm>
              <a:prstGeom prst="rect">
                <a:avLst/>
              </a:prstGeom>
              <a:blipFill>
                <a:blip r:embed="rId3"/>
                <a:stretch>
                  <a:fillRect b="-63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269052-1842-4FB6-BB6F-AEA7414018DF}"/>
                  </a:ext>
                </a:extLst>
              </p:cNvPr>
              <p:cNvSpPr txBox="1"/>
              <p:nvPr/>
            </p:nvSpPr>
            <p:spPr>
              <a:xfrm>
                <a:off x="5455236" y="3468708"/>
                <a:ext cx="6153836" cy="710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func>
                      <m:func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nor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+mj-lt"/>
                            <a:ea typeface="+mn-ea"/>
                            <a:cs typeface="+mn-cs"/>
                          </a:rPr>
                          <m:t>Condition</m:t>
                        </m:r>
                        <m:r>
                          <m:rPr>
                            <m:nor/>
                          </m:rPr>
                          <a:rPr kumimoji="0" lang="en-IN" sz="2800" b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3:</m:t>
                        </m:r>
                        <m:r>
                          <m:rPr>
                            <m:nor/>
                          </m:rPr>
                          <a:rPr kumimoji="0" lang="en-US" sz="2800" b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 </m:t>
                        </m:r>
                        <m:limLow>
                          <m:limLowPr>
                            <m:ctrlPr>
                              <a:rPr kumimoji="0" lang="en-I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lim</m:t>
                            </m:r>
                          </m:e>
                          <m:lim>
                            <m:d>
                              <m:dPr>
                                <m:ctrlP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x</m:t>
                                </m:r>
                                <m:r>
                                  <a:rPr kumimoji="0" lang="en-US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   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y</m:t>
                                </m:r>
                              </m:e>
                            </m:d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→</m:t>
                            </m:r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  </m:t>
                            </m:r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e>
                    </m:func>
                    <m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0, 0</m:t>
                        </m:r>
                      </m:e>
                    </m:d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269052-1842-4FB6-BB6F-AEA741401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236" y="3468708"/>
                <a:ext cx="6153836" cy="710836"/>
              </a:xfrm>
              <a:prstGeom prst="rect">
                <a:avLst/>
              </a:prstGeom>
              <a:blipFill>
                <a:blip r:embed="rId4"/>
                <a:stretch>
                  <a:fillRect t="-85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C860EC-7A0B-44AB-8B9C-6576C34F45A8}"/>
                  </a:ext>
                </a:extLst>
              </p:cNvPr>
              <p:cNvSpPr txBox="1"/>
              <p:nvPr/>
            </p:nvSpPr>
            <p:spPr>
              <a:xfrm>
                <a:off x="5509035" y="4747799"/>
                <a:ext cx="4805236" cy="4801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>
                <a:lvl1pPr indent="0" algn="just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lvl="0" algn="l">
                  <a:buClr>
                    <a:srgbClr val="B84742"/>
                  </a:buClr>
                  <a:defRPr/>
                </a:pPr>
                <a14:m>
                  <m:oMath xmlns:m="http://schemas.openxmlformats.org/officeDocument/2006/math">
                    <m:r>
                      <a:rPr lang="en-IN" i="1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x</m:t>
                    </m:r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y</m:t>
                    </m:r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is continuous at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I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I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0, 0</m:t>
                        </m:r>
                      </m:e>
                    </m:d>
                    <m:r>
                      <m:rPr>
                        <m:nor/>
                      </m:rPr>
                      <a:rPr lang="en-IN" dirty="0" smtClean="0">
                        <a:solidFill>
                          <a:schemeClr val="tx1"/>
                        </a:solidFill>
                      </a:rPr>
                      <m:t>.</m:t>
                    </m:r>
                  </m:oMath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C860EC-7A0B-44AB-8B9C-6576C34F4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035" y="4747799"/>
                <a:ext cx="4805236" cy="480131"/>
              </a:xfrm>
              <a:prstGeom prst="rect">
                <a:avLst/>
              </a:prstGeom>
              <a:blipFill>
                <a:blip r:embed="rId5"/>
                <a:stretch>
                  <a:fillRect t="-22785" b="-341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2E6F4B-DAD4-4A30-AFFB-F28B11C59F2E}"/>
              </a:ext>
            </a:extLst>
          </p:cNvPr>
          <p:cNvSpPr txBox="1">
            <a:spLocks/>
          </p:cNvSpPr>
          <p:nvPr/>
        </p:nvSpPr>
        <p:spPr>
          <a:xfrm>
            <a:off x="100213" y="2954857"/>
            <a:ext cx="2748109" cy="416775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IN" sz="28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Solution Continue: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1007C8-F8DB-433F-9D91-61D7AD86E478}"/>
              </a:ext>
            </a:extLst>
          </p:cNvPr>
          <p:cNvSpPr/>
          <p:nvPr/>
        </p:nvSpPr>
        <p:spPr>
          <a:xfrm>
            <a:off x="493811" y="4161072"/>
            <a:ext cx="3699261" cy="954758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341926-5336-42D1-A22A-752F11C60804}"/>
              </a:ext>
            </a:extLst>
          </p:cNvPr>
          <p:cNvSpPr txBox="1"/>
          <p:nvPr/>
        </p:nvSpPr>
        <p:spPr>
          <a:xfrm>
            <a:off x="1919539" y="797132"/>
            <a:ext cx="7511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Bef>
                <a:spcPts val="1000"/>
              </a:spcBef>
              <a:buClr>
                <a:srgbClr val="B84742"/>
              </a:buClr>
              <a:defRPr/>
            </a:pPr>
            <a:r>
              <a:rPr lang="en-IN" sz="2800" dirty="0">
                <a:solidFill>
                  <a:schemeClr val="tx1"/>
                </a:solidFill>
              </a:rPr>
              <a:t>Discuss the continuity of the function f defined as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9D1CEF4-B822-46A3-9FAC-20E9A16A322B}"/>
                  </a:ext>
                </a:extLst>
              </p:cNvPr>
              <p:cNvSpPr/>
              <p:nvPr/>
            </p:nvSpPr>
            <p:spPr>
              <a:xfrm>
                <a:off x="1891808" y="1226393"/>
                <a:ext cx="5906104" cy="1493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just"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IN" sz="2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IN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p>
                                        <m: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IN" sz="28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e>
                                      <m:sup>
                                        <m: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p>
                                        <m: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N" sz="28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e>
                                      <m:sup>
                                        <m: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  ;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IN" sz="2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(0, 0)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IN" sz="280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 ;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d>
                                <m:r>
                                  <a:rPr lang="en-IN" sz="2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(0, 0)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IN" sz="2800" dirty="0"/>
                            <m:t>.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9D1CEF4-B822-46A3-9FAC-20E9A16A3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808" y="1226393"/>
                <a:ext cx="5906104" cy="14934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 17">
            <a:extLst>
              <a:ext uri="{FF2B5EF4-FFF2-40B4-BE49-F238E27FC236}">
                <a16:creationId xmlns:a16="http://schemas.microsoft.com/office/drawing/2014/main" id="{99A7EA51-3EF5-4207-9977-AFF5414ACA7A}"/>
              </a:ext>
            </a:extLst>
          </p:cNvPr>
          <p:cNvSpPr>
            <a:spLocks/>
          </p:cNvSpPr>
          <p:nvPr/>
        </p:nvSpPr>
        <p:spPr bwMode="auto">
          <a:xfrm flipH="1">
            <a:off x="5252030" y="3430499"/>
            <a:ext cx="47103" cy="2171793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1A142B-7768-471B-9F5C-ABD0F08C6887}"/>
                  </a:ext>
                </a:extLst>
              </p:cNvPr>
              <p:cNvSpPr txBox="1"/>
              <p:nvPr/>
            </p:nvSpPr>
            <p:spPr>
              <a:xfrm>
                <a:off x="5509035" y="4107434"/>
                <a:ext cx="5906104" cy="4801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>
                <a:lvl1pPr indent="0" algn="just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lvl="0" algn="l">
                  <a:buClr>
                    <a:srgbClr val="B84742"/>
                  </a:buClr>
                  <a:defRPr/>
                </a:pP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Hence, all</a:t>
                </a:r>
                <a:r>
                  <a:rPr kumimoji="0" lang="en-IN" sz="2800" b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three conditions are satisfied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dirty="0">
                        <a:solidFill>
                          <a:schemeClr val="tx1"/>
                        </a:solidFill>
                      </a:rPr>
                      <m:t>.</m:t>
                    </m:r>
                  </m:oMath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1A142B-7768-471B-9F5C-ABD0F08C6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035" y="4107434"/>
                <a:ext cx="5906104" cy="480131"/>
              </a:xfrm>
              <a:prstGeom prst="rect">
                <a:avLst/>
              </a:prstGeom>
              <a:blipFill>
                <a:blip r:embed="rId7"/>
                <a:stretch>
                  <a:fillRect l="-2167" t="-22785" b="-341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B621AA30-9745-4B13-B31D-FA28ACB3BE76}"/>
              </a:ext>
            </a:extLst>
          </p:cNvPr>
          <p:cNvSpPr/>
          <p:nvPr/>
        </p:nvSpPr>
        <p:spPr>
          <a:xfrm>
            <a:off x="5949838" y="4761097"/>
            <a:ext cx="4204850" cy="431809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CD43A6-4121-4358-BD30-A97FE431A865}"/>
                  </a:ext>
                </a:extLst>
              </p:cNvPr>
              <p:cNvSpPr txBox="1"/>
              <p:nvPr/>
            </p:nvSpPr>
            <p:spPr>
              <a:xfrm>
                <a:off x="5509035" y="3451003"/>
                <a:ext cx="362480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</a:rPr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f</m:t>
                    </m:r>
                    <m:r>
                      <a: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(0, 0)=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L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=0.</m:t>
                    </m:r>
                  </m:oMath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CD43A6-4121-4358-BD30-A97FE431A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035" y="3451003"/>
                <a:ext cx="3624805" cy="523220"/>
              </a:xfrm>
              <a:prstGeom prst="rect">
                <a:avLst/>
              </a:prstGeom>
              <a:blipFill>
                <a:blip r:embed="rId8"/>
                <a:stretch>
                  <a:fillRect l="-3535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81ED5B-7013-482C-A5C8-CEA8BDCA89C7}"/>
              </a:ext>
            </a:extLst>
          </p:cNvPr>
          <p:cNvSpPr txBox="1">
            <a:spLocks/>
          </p:cNvSpPr>
          <p:nvPr/>
        </p:nvSpPr>
        <p:spPr>
          <a:xfrm>
            <a:off x="100213" y="844840"/>
            <a:ext cx="1725329" cy="449136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1:</a:t>
            </a:r>
          </a:p>
        </p:txBody>
      </p:sp>
    </p:spTree>
    <p:extLst>
      <p:ext uri="{BB962C8B-B14F-4D97-AF65-F5344CB8AC3E}">
        <p14:creationId xmlns:p14="http://schemas.microsoft.com/office/powerpoint/2010/main" val="206792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7" grpId="0" build="allAtOnce"/>
      <p:bldP spid="5" grpId="0"/>
      <p:bldP spid="13" grpId="0" animBg="1"/>
      <p:bldP spid="19" grpId="0" build="p" animBg="1"/>
      <p:bldP spid="20" grpId="0"/>
      <p:bldP spid="21" grpId="0" animBg="1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3391-3225-4C1D-9927-54293BC4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Continuity of Function of Two Variables at (0, 0)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D7FB63-2A28-4AE9-B76C-072C9A2B3F40}"/>
              </a:ext>
            </a:extLst>
          </p:cNvPr>
          <p:cNvSpPr txBox="1">
            <a:spLocks/>
          </p:cNvSpPr>
          <p:nvPr/>
        </p:nvSpPr>
        <p:spPr>
          <a:xfrm>
            <a:off x="100213" y="2954857"/>
            <a:ext cx="1430875" cy="416775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EEF21A9-D2B4-4CDE-89CD-F081D7A4B86B}"/>
                  </a:ext>
                </a:extLst>
              </p:cNvPr>
              <p:cNvSpPr txBox="1"/>
              <p:nvPr/>
            </p:nvSpPr>
            <p:spPr>
              <a:xfrm>
                <a:off x="1602131" y="2894870"/>
                <a:ext cx="461401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Roboto Condensed"/>
                        <a:ea typeface="+mn-ea"/>
                        <a:cs typeface="+mn-cs"/>
                      </a:rPr>
                      <m:t>1</m:t>
                    </m:r>
                    <m: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</m:t>
                    </m:r>
                    <m: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(0, 0)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must be well define.</a:t>
                </a:r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EEF21A9-D2B4-4CDE-89CD-F081D7A4B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131" y="2894870"/>
                <a:ext cx="4614017" cy="523220"/>
              </a:xfrm>
              <a:prstGeom prst="rect">
                <a:avLst/>
              </a:prstGeom>
              <a:blipFill>
                <a:blip r:embed="rId2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D021808-0133-48FE-8554-8A7034E6AF17}"/>
              </a:ext>
            </a:extLst>
          </p:cNvPr>
          <p:cNvSpPr txBox="1"/>
          <p:nvPr/>
        </p:nvSpPr>
        <p:spPr>
          <a:xfrm>
            <a:off x="1995739" y="797132"/>
            <a:ext cx="7511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Bef>
                <a:spcPts val="1000"/>
              </a:spcBef>
              <a:buClr>
                <a:srgbClr val="B84742"/>
              </a:buClr>
              <a:defRPr/>
            </a:pPr>
            <a:r>
              <a:rPr lang="en-IN" sz="2800" dirty="0">
                <a:solidFill>
                  <a:schemeClr val="tx1"/>
                </a:solidFill>
              </a:rPr>
              <a:t>Discuss the continuity of the function f defined as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F23E09E-1E8F-49E5-B284-5AD31A986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13" y="844840"/>
            <a:ext cx="1890512" cy="449136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 1*: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72C307-5DA4-4CE4-911D-06C444A3308D}"/>
                  </a:ext>
                </a:extLst>
              </p:cNvPr>
              <p:cNvSpPr/>
              <p:nvPr/>
            </p:nvSpPr>
            <p:spPr>
              <a:xfrm>
                <a:off x="1968008" y="1226393"/>
                <a:ext cx="5906104" cy="1493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just">
                  <a:spcBef>
                    <a:spcPts val="1000"/>
                  </a:spcBef>
                  <a:buClr>
                    <a:srgbClr val="B84742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sz="280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IN" sz="28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IN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p>
                                        <m: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IN" sz="28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e>
                                      <m:sup>
                                        <m: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US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p>
                                        <m: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IN" sz="28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e>
                                      <m:sup>
                                        <m:r>
                                          <a:rPr lang="en-IN" sz="28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  ;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IN" sz="2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(0, 0)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                    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d>
                                <m:r>
                                  <a:rPr lang="en-IN" sz="2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N" sz="2800">
                                    <a:latin typeface="Cambria Math" panose="02040503050406030204" pitchFamily="18" charset="0"/>
                                  </a:rPr>
                                  <m:t>(0, 0)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IN" sz="2800" dirty="0"/>
                            <m:t>.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172C307-5DA4-4CE4-911D-06C444A33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008" y="1226393"/>
                <a:ext cx="5906104" cy="14934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2C64F5-E166-4110-838C-AC217BBE441A}"/>
                  </a:ext>
                </a:extLst>
              </p:cNvPr>
              <p:cNvSpPr txBox="1"/>
              <p:nvPr/>
            </p:nvSpPr>
            <p:spPr>
              <a:xfrm>
                <a:off x="4086860" y="2242057"/>
                <a:ext cx="3987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D2C64F5-E166-4110-838C-AC217BBE4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860" y="2242057"/>
                <a:ext cx="39878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F53C9A-3E3E-43D1-B179-2F389F4221FF}"/>
                  </a:ext>
                </a:extLst>
              </p:cNvPr>
              <p:cNvSpPr txBox="1"/>
              <p:nvPr/>
            </p:nvSpPr>
            <p:spPr>
              <a:xfrm>
                <a:off x="4086860" y="2229186"/>
                <a:ext cx="4200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F53C9A-3E3E-43D1-B179-2F389F422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860" y="2229186"/>
                <a:ext cx="42007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75C58D-363D-4B5C-8000-9416C969D13F}"/>
                  </a:ext>
                </a:extLst>
              </p:cNvPr>
              <p:cNvSpPr/>
              <p:nvPr/>
            </p:nvSpPr>
            <p:spPr>
              <a:xfrm>
                <a:off x="1586998" y="3642464"/>
                <a:ext cx="5124450" cy="7108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2:</m:t>
                    </m:r>
                    <m:func>
                      <m:func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en-I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lim</m:t>
                            </m:r>
                          </m:e>
                          <m:lim>
                            <m:d>
                              <m:dPr>
                                <m:ctrlP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x</m:t>
                                </m:r>
                                <m:r>
                                  <a:rPr kumimoji="0" lang="en-US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   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y</m:t>
                                </m:r>
                              </m:e>
                            </m:d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→</m:t>
                            </m:r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(0,   0)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e>
                    </m:func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must be exist. </a:t>
                </a:r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75C58D-363D-4B5C-8000-9416C969D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998" y="3642464"/>
                <a:ext cx="5124450" cy="710836"/>
              </a:xfrm>
              <a:prstGeom prst="rect">
                <a:avLst/>
              </a:prstGeom>
              <a:blipFill>
                <a:blip r:embed="rId6"/>
                <a:stretch>
                  <a:fillRect t="-9483" r="-38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CF3AFD-7D4A-4B7E-A6DA-26AE8E7890CD}"/>
                  </a:ext>
                </a:extLst>
              </p:cNvPr>
              <p:cNvSpPr txBox="1"/>
              <p:nvPr/>
            </p:nvSpPr>
            <p:spPr>
              <a:xfrm>
                <a:off x="1617263" y="4548130"/>
                <a:ext cx="4805237" cy="710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func>
                      <m:func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nor/>
                          </m:rPr>
                          <a:rPr kumimoji="0" lang="en-IN" sz="2800" b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3:</m:t>
                        </m:r>
                        <m:r>
                          <m:rPr>
                            <m:nor/>
                          </m:rPr>
                          <a:rPr kumimoji="0" lang="en-US" sz="2800" b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Roboto Condensed"/>
                            <a:ea typeface="+mn-ea"/>
                            <a:cs typeface="+mn-cs"/>
                          </a:rPr>
                          <m:t> </m:t>
                        </m:r>
                        <m:limLow>
                          <m:limLowPr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lim</m:t>
                            </m:r>
                          </m:e>
                          <m:lim>
                            <m:d>
                              <m:dPr>
                                <m:ctrlP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x</m:t>
                                </m:r>
                                <m:r>
                                  <a:rPr kumimoji="0" lang="en-US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   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y</m:t>
                                </m:r>
                              </m:e>
                            </m:d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→</m:t>
                            </m:r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  </m:t>
                            </m:r>
                            <m: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e>
                    </m:func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0, 0</m:t>
                        </m:r>
                      </m:e>
                    </m:d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.</a:t>
                </a:r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CF3AFD-7D4A-4B7E-A6DA-26AE8E789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263" y="4548130"/>
                <a:ext cx="4805237" cy="710836"/>
              </a:xfrm>
              <a:prstGeom prst="rect">
                <a:avLst/>
              </a:prstGeom>
              <a:blipFill>
                <a:blip r:embed="rId7"/>
                <a:stretch>
                  <a:fillRect t="-854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EE3C8C-A1AF-4DE1-86A5-CE907FAD5E84}"/>
                  </a:ext>
                </a:extLst>
              </p:cNvPr>
              <p:cNvSpPr txBox="1"/>
              <p:nvPr/>
            </p:nvSpPr>
            <p:spPr>
              <a:xfrm>
                <a:off x="7888645" y="2894870"/>
                <a:ext cx="245892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f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0, 0</m:t>
                          </m:r>
                        </m:e>
                      </m:d>
                      <m:r>
                        <a:rPr kumimoji="0" lang="en-IN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EE3C8C-A1AF-4DE1-86A5-CE907FAD5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645" y="2894870"/>
                <a:ext cx="245892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AA1B756-369E-4E0A-9B68-052F5C06B8C7}"/>
                  </a:ext>
                </a:extLst>
              </p:cNvPr>
              <p:cNvSpPr txBox="1"/>
              <p:nvPr/>
            </p:nvSpPr>
            <p:spPr>
              <a:xfrm>
                <a:off x="7888645" y="3642464"/>
                <a:ext cx="3957781" cy="7108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a:rPr lang="en-IN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∵</m:t>
                          </m:r>
                          <m:limLow>
                            <m:limLow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  <m: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y</m:t>
                                  </m:r>
                                </m:e>
                              </m:d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→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0</m:t>
                              </m:r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f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y</m:t>
                              </m:r>
                            </m:e>
                          </m:d>
                        </m:e>
                      </m:func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AA1B756-369E-4E0A-9B68-052F5C06B8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645" y="3642464"/>
                <a:ext cx="3957781" cy="7108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C4C607-ED30-4947-A7EF-B69BB79FCD6A}"/>
                  </a:ext>
                </a:extLst>
              </p:cNvPr>
              <p:cNvSpPr txBox="1"/>
              <p:nvPr/>
            </p:nvSpPr>
            <p:spPr>
              <a:xfrm>
                <a:off x="7920821" y="4548130"/>
                <a:ext cx="14613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80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∵</m:t>
                      </m:r>
                      <m:r>
                        <a:rPr lang="en-US" sz="2800" b="0" i="1" smtClean="0">
                          <a:solidFill>
                            <a:srgbClr val="21212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C4C607-ED30-4947-A7EF-B69BB79FC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821" y="4548130"/>
                <a:ext cx="146139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91FE9BB9-D7E2-483A-985D-FF7538C59E2D}"/>
              </a:ext>
            </a:extLst>
          </p:cNvPr>
          <p:cNvGrpSpPr/>
          <p:nvPr/>
        </p:nvGrpSpPr>
        <p:grpSpPr>
          <a:xfrm>
            <a:off x="6782491" y="2808712"/>
            <a:ext cx="893976" cy="532823"/>
            <a:chOff x="6386485" y="3326130"/>
            <a:chExt cx="893976" cy="53282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68C9F87-98F2-4C98-9A39-3AB162CA23E9}"/>
                </a:ext>
              </a:extLst>
            </p:cNvPr>
            <p:cNvCxnSpPr/>
            <p:nvPr/>
          </p:nvCxnSpPr>
          <p:spPr>
            <a:xfrm>
              <a:off x="6386485" y="3526086"/>
              <a:ext cx="221673" cy="33286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62D8D5D-EE1F-425E-810B-BE453CD49D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462" y="3326130"/>
              <a:ext cx="691999" cy="53066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719C25-F958-47D0-AE4C-85B63C10AADB}"/>
              </a:ext>
            </a:extLst>
          </p:cNvPr>
          <p:cNvGrpSpPr/>
          <p:nvPr/>
        </p:nvGrpSpPr>
        <p:grpSpPr>
          <a:xfrm>
            <a:off x="6782491" y="3686844"/>
            <a:ext cx="893976" cy="532823"/>
            <a:chOff x="6386485" y="3326130"/>
            <a:chExt cx="893976" cy="532823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1804885-AADD-4C37-A45C-17D5D8CB18A5}"/>
                </a:ext>
              </a:extLst>
            </p:cNvPr>
            <p:cNvCxnSpPr/>
            <p:nvPr/>
          </p:nvCxnSpPr>
          <p:spPr>
            <a:xfrm>
              <a:off x="6386485" y="3526086"/>
              <a:ext cx="221673" cy="33286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A4636F6-AD08-4FBD-926F-DB11BEE25A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462" y="3326130"/>
              <a:ext cx="691999" cy="53066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08E8F21-5B31-430B-9A73-C1ED3F3FC0F7}"/>
              </a:ext>
            </a:extLst>
          </p:cNvPr>
          <p:cNvCxnSpPr>
            <a:cxnSpLocks/>
          </p:cNvCxnSpPr>
          <p:nvPr/>
        </p:nvCxnSpPr>
        <p:spPr>
          <a:xfrm flipV="1">
            <a:off x="6852388" y="4577674"/>
            <a:ext cx="691999" cy="48042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8142E2-1D1D-4A91-9E57-FFC3E0E785A6}"/>
              </a:ext>
            </a:extLst>
          </p:cNvPr>
          <p:cNvCxnSpPr>
            <a:cxnSpLocks/>
          </p:cNvCxnSpPr>
          <p:nvPr/>
        </p:nvCxnSpPr>
        <p:spPr>
          <a:xfrm>
            <a:off x="6852388" y="4577674"/>
            <a:ext cx="691999" cy="49367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FEE84CF-50C4-45C6-A132-276F7333756C}"/>
                  </a:ext>
                </a:extLst>
              </p:cNvPr>
              <p:cNvSpPr txBox="1"/>
              <p:nvPr/>
            </p:nvSpPr>
            <p:spPr>
              <a:xfrm>
                <a:off x="1638282" y="6094161"/>
                <a:ext cx="5448317" cy="4801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>
                <a:lvl1pPr indent="0" algn="just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lvl="0" algn="l">
                  <a:buClr>
                    <a:srgbClr val="B84742"/>
                  </a:buClr>
                  <a:defRPr/>
                </a:pPr>
                <a14:m>
                  <m:oMath xmlns:m="http://schemas.openxmlformats.org/officeDocument/2006/math">
                    <m:r>
                      <a:rPr lang="en-IN" i="1">
                        <a:solidFill>
                          <a:srgbClr val="21212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x</m:t>
                    </m:r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y</m:t>
                    </m:r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is not continuous at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IN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IN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0, 0</m:t>
                        </m:r>
                      </m:e>
                    </m:d>
                    <m:r>
                      <m:rPr>
                        <m:nor/>
                      </m:rPr>
                      <a:rPr lang="en-IN" dirty="0" smtClean="0">
                        <a:solidFill>
                          <a:schemeClr val="tx1"/>
                        </a:solidFill>
                      </a:rPr>
                      <m:t>.</m:t>
                    </m:r>
                  </m:oMath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FEE84CF-50C4-45C6-A132-276F73337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82" y="6094161"/>
                <a:ext cx="5448317" cy="480131"/>
              </a:xfrm>
              <a:prstGeom prst="rect">
                <a:avLst/>
              </a:prstGeom>
              <a:blipFill>
                <a:blip r:embed="rId11"/>
                <a:stretch>
                  <a:fillRect t="-23077" b="-358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4EE765B-63FA-4E64-9509-46B3587929AC}"/>
                  </a:ext>
                </a:extLst>
              </p:cNvPr>
              <p:cNvSpPr txBox="1"/>
              <p:nvPr/>
            </p:nvSpPr>
            <p:spPr>
              <a:xfrm>
                <a:off x="1638283" y="5453796"/>
                <a:ext cx="5906104" cy="4801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>
                <a:lvl1pPr indent="0" algn="just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lvl="0" algn="l">
                  <a:buClr>
                    <a:srgbClr val="B84742"/>
                  </a:buClr>
                  <a:defRPr/>
                </a:pP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Hence, third</a:t>
                </a:r>
                <a:r>
                  <a:rPr kumimoji="0" lang="en-IN" sz="2800" b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condition is not satisfied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dirty="0">
                        <a:solidFill>
                          <a:schemeClr val="tx1"/>
                        </a:solidFill>
                      </a:rPr>
                      <m:t>.</m:t>
                    </m:r>
                  </m:oMath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4EE765B-63FA-4E64-9509-46B358792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83" y="5453796"/>
                <a:ext cx="5906104" cy="480131"/>
              </a:xfrm>
              <a:prstGeom prst="rect">
                <a:avLst/>
              </a:prstGeom>
              <a:blipFill>
                <a:blip r:embed="rId12"/>
                <a:stretch>
                  <a:fillRect l="-2167" t="-23077" b="-358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A5889512-C927-4B77-A8B5-0E483C04CA8D}"/>
              </a:ext>
            </a:extLst>
          </p:cNvPr>
          <p:cNvSpPr/>
          <p:nvPr/>
        </p:nvSpPr>
        <p:spPr>
          <a:xfrm>
            <a:off x="2079578" y="6107459"/>
            <a:ext cx="4772810" cy="431809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622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/>
      <p:bldP spid="12" grpId="0"/>
      <p:bldP spid="12" grpId="1"/>
      <p:bldP spid="14" grpId="0"/>
      <p:bldP spid="15" grpId="0"/>
      <p:bldP spid="13" grpId="0"/>
      <p:bldP spid="17" grpId="0"/>
      <p:bldP spid="18" grpId="0"/>
      <p:bldP spid="34" grpId="0"/>
      <p:bldP spid="35" grpId="0"/>
      <p:bldP spid="3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3391-3225-4C1D-9927-54293BC4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Continuity of Function of Two Variables at (0, 0)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55E7982-D78E-453D-8EEA-1B0C5086C01C}"/>
              </a:ext>
            </a:extLst>
          </p:cNvPr>
          <p:cNvSpPr txBox="1">
            <a:spLocks/>
          </p:cNvSpPr>
          <p:nvPr/>
        </p:nvSpPr>
        <p:spPr>
          <a:xfrm>
            <a:off x="100213" y="3012225"/>
            <a:ext cx="1442260" cy="416775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IN" sz="28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Solution: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D06F1C3-7619-4763-87C2-5CCA4A774A84}"/>
              </a:ext>
            </a:extLst>
          </p:cNvPr>
          <p:cNvSpPr txBox="1">
            <a:spLocks/>
          </p:cNvSpPr>
          <p:nvPr/>
        </p:nvSpPr>
        <p:spPr>
          <a:xfrm>
            <a:off x="100213" y="844840"/>
            <a:ext cx="1725329" cy="449136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5: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5D70B7A9-7DBF-4046-A1BC-F27B0B2CDB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25542" y="796772"/>
                <a:ext cx="8785751" cy="4972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Show that the following function is not continuous at origin.</a:t>
                </a:r>
                <a14:m>
                  <m:oMath xmlns:m="http://schemas.openxmlformats.org/officeDocument/2006/math"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</m:t>
                    </m:r>
                  </m:oMath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  <a:p>
                <a:pPr marL="265113" marR="0" lvl="0" indent="-265113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Char char=""/>
                  <a:tabLst/>
                  <a:defRPr/>
                </a:pPr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5D70B7A9-7DBF-4046-A1BC-F27B0B2CD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542" y="796772"/>
                <a:ext cx="8785751" cy="497204"/>
              </a:xfrm>
              <a:prstGeom prst="rect">
                <a:avLst/>
              </a:prstGeom>
              <a:blipFill>
                <a:blip r:embed="rId5"/>
                <a:stretch>
                  <a:fillRect l="-1387" t="-13580" b="-395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ADC304-0CD4-4390-B26F-50684FD3FC5B}"/>
                  </a:ext>
                </a:extLst>
              </p:cNvPr>
              <p:cNvSpPr txBox="1"/>
              <p:nvPr/>
            </p:nvSpPr>
            <p:spPr>
              <a:xfrm>
                <a:off x="1849182" y="1281141"/>
                <a:ext cx="6084853" cy="1493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80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800" i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IN" sz="28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IN" sz="28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IN" sz="28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i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p>
                                        <m:r>
                                          <a:rPr lang="en-IN" sz="2800" i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num>
                                  <m:den>
                                    <m:r>
                                      <a:rPr lang="en-IN" sz="28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i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p>
                                        <m:r>
                                          <a:rPr lang="en-IN" sz="2800" i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IN" sz="28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IN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800" i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e>
                                      <m:sup>
                                        <m:r>
                                          <a:rPr lang="en-IN" sz="2800" i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  <m:r>
                                      <a:rPr lang="en-IN" sz="2800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 ;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IN" sz="2800" i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IN" sz="28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IN" sz="28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(0, 0)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r>
                                  <a:rPr lang="en-IN" sz="2800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       </m:t>
                                </m:r>
                                <m: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  ;</m:t>
                                </m:r>
                                <m:d>
                                  <m:dPr>
                                    <m:ctrlPr>
                                      <a:rPr lang="en-I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IN" sz="2800" i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  <m:r>
                                      <a:rPr lang="en-IN" sz="2800" i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sz="2800" i="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</m:d>
                                <m:r>
                                  <a:rPr lang="en-IN" sz="28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(0, 0)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IN" sz="2800" dirty="0">
                              <a:solidFill>
                                <a:srgbClr val="212121"/>
                              </a:solidFill>
                            </a:rPr>
                            <m:t>.</m:t>
                          </m:r>
                        </m:e>
                      </m:d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ADC304-0CD4-4390-B26F-50684FD3F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182" y="1281141"/>
                <a:ext cx="6084853" cy="14934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09529A-3A2D-472E-A24A-332001BFF8BE}"/>
                  </a:ext>
                </a:extLst>
              </p:cNvPr>
              <p:cNvSpPr txBox="1"/>
              <p:nvPr/>
            </p:nvSpPr>
            <p:spPr>
              <a:xfrm>
                <a:off x="5818170" y="3591560"/>
                <a:ext cx="590610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Roboto Condensed"/>
                        <a:ea typeface="+mn-ea"/>
                        <a:cs typeface="+mn-cs"/>
                      </a:rPr>
                      <m:t>Condition</m:t>
                    </m:r>
                    <m:r>
                      <m:rPr>
                        <m:nor/>
                      </m:rP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Roboto Condensed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nor/>
                      </m:rPr>
                      <a:rPr kumimoji="0" lang="en-US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Roboto Condensed"/>
                        <a:ea typeface="+mn-ea"/>
                        <a:cs typeface="+mn-cs"/>
                      </a:rPr>
                      <m:t>1</m:t>
                    </m:r>
                    <m: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</m:t>
                    </m:r>
                    <m: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(0, 0)</m:t>
                    </m:r>
                  </m:oMath>
                </a14:m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must be well define.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09529A-3A2D-472E-A24A-332001BFF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170" y="3591560"/>
                <a:ext cx="5906104" cy="523220"/>
              </a:xfrm>
              <a:prstGeom prst="rect">
                <a:avLst/>
              </a:prstGeom>
              <a:blipFill>
                <a:blip r:embed="rId7"/>
                <a:stretch>
                  <a:fillRect t="-11628" r="-929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604908-E0CA-4F0A-9C25-05AC7290241D}"/>
                  </a:ext>
                </a:extLst>
              </p:cNvPr>
              <p:cNvSpPr txBox="1"/>
              <p:nvPr/>
            </p:nvSpPr>
            <p:spPr>
              <a:xfrm>
                <a:off x="620484" y="3661537"/>
                <a:ext cx="286125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IN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f</m:t>
                    </m:r>
                    <m:d>
                      <m:d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0, 0</m:t>
                        </m:r>
                      </m:e>
                    </m:d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IN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7030A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  <m:r>
                      <m:rPr>
                        <m:nor/>
                      </m:rPr>
                      <a:rPr lang="en-IN" sz="2800" dirty="0"/>
                      <m:t>.</m:t>
                    </m:r>
                  </m:oMath>
                </a14:m>
                <a:endParaRPr kumimoji="0" lang="en-IN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6604908-E0CA-4F0A-9C25-05AC72902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84" y="3661537"/>
                <a:ext cx="2861256" cy="523220"/>
              </a:xfrm>
              <a:prstGeom prst="rect">
                <a:avLst/>
              </a:prstGeom>
              <a:blipFill>
                <a:blip r:embed="rId8"/>
                <a:stretch>
                  <a:fillRect l="-4478" t="-12941" b="-32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82E767-37F8-45B2-BCB0-6F8CB317BC65}"/>
                  </a:ext>
                </a:extLst>
              </p:cNvPr>
              <p:cNvSpPr txBox="1"/>
              <p:nvPr/>
            </p:nvSpPr>
            <p:spPr>
              <a:xfrm>
                <a:off x="620484" y="4324385"/>
                <a:ext cx="41445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∴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f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is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well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defined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at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 </m:t>
                      </m:r>
                      <m:d>
                        <m:d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0, 0</m:t>
                          </m:r>
                        </m:e>
                      </m:d>
                      <m:r>
                        <m:rPr>
                          <m:nor/>
                        </m:rPr>
                        <a:rPr lang="en-IN" sz="2800" dirty="0"/>
                        <m:t>.</m:t>
                      </m:r>
                    </m:oMath>
                  </m:oMathPara>
                </a14:m>
                <a:endParaRPr kumimoji="0" lang="en-I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82E767-37F8-45B2-BCB0-6F8CB317B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84" y="4324385"/>
                <a:ext cx="414455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8268FA48-BE92-44C5-81EE-14D4C990646A}"/>
              </a:ext>
            </a:extLst>
          </p:cNvPr>
          <p:cNvSpPr/>
          <p:nvPr/>
        </p:nvSpPr>
        <p:spPr>
          <a:xfrm>
            <a:off x="960138" y="4386079"/>
            <a:ext cx="3739613" cy="46897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84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uiExpand="1" build="p" animBg="1"/>
      <p:bldP spid="26" grpId="0"/>
      <p:bldP spid="3" grpId="0"/>
      <p:bldP spid="14" grpId="0"/>
      <p:bldP spid="14" grpId="1"/>
      <p:bldP spid="15" grpId="0"/>
      <p:bldP spid="16" grpId="0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3391-3225-4C1D-9927-54293BC4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Continuity of Function of Two Variables at (0,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43043E98-7FF5-4E60-91BD-15214B4784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5523" y="3587327"/>
                <a:ext cx="4387286" cy="586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(1).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    </m:t>
                    </m:r>
                    <m:d>
                      <m:dPr>
                        <m:begChr m:val="{"/>
                        <m:endChr m:val="}"/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x</m:t>
                            </m:r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→ 0</m:t>
                            </m:r>
                          </m:sub>
                          <m:sup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lim</m:t>
                            </m:r>
                          </m:sup>
                        </m:sSubSup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  <m:d>
                          <m:dPr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x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43043E98-7FF5-4E60-91BD-15214B478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23" y="3587327"/>
                <a:ext cx="4387286" cy="586666"/>
              </a:xfrm>
              <a:prstGeom prst="rect">
                <a:avLst/>
              </a:prstGeom>
              <a:blipFill>
                <a:blip r:embed="rId2"/>
                <a:stretch>
                  <a:fillRect l="-2917" t="-11340" b="-154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F2F53E1-D354-486D-A204-C1E73C5020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57758" y="3359875"/>
                <a:ext cx="2385637" cy="9967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y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→ 0</m:t>
                          </m:r>
                        </m:sub>
                        <m: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lim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den>
                          </m:f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F2F53E1-D354-486D-A204-C1E73C502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758" y="3359875"/>
                <a:ext cx="2385637" cy="996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D7F51F2-305F-4CF1-B182-C62BA880CC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57758" y="4272727"/>
                <a:ext cx="784777" cy="5987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Clr>
                    <a:srgbClr val="B84742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D7F51F2-305F-4CF1-B182-C62BA880C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758" y="4272727"/>
                <a:ext cx="784777" cy="598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2E2437C-9E52-4F1C-AC96-E206B3096A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31434" y="4840526"/>
                <a:ext cx="1738809" cy="5987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Clr>
                    <a:srgbClr val="B84742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</m:t>
                          </m:r>
                        </m:e>
                        <m:sub>
                          <m: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52E2437C-9E52-4F1C-AC96-E206B3096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434" y="4840526"/>
                <a:ext cx="1738809" cy="598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4BD529F1-B18C-41FF-9C2B-CAD9D2B7000D}"/>
              </a:ext>
            </a:extLst>
          </p:cNvPr>
          <p:cNvSpPr/>
          <p:nvPr/>
        </p:nvSpPr>
        <p:spPr>
          <a:xfrm>
            <a:off x="7425786" y="4849752"/>
            <a:ext cx="1110757" cy="455183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CB4BD0-1B6B-423D-8A1C-8331AFD0DF3E}"/>
                  </a:ext>
                </a:extLst>
              </p:cNvPr>
              <p:cNvSpPr txBox="1"/>
              <p:nvPr/>
            </p:nvSpPr>
            <p:spPr>
              <a:xfrm>
                <a:off x="1948543" y="3545656"/>
                <a:ext cx="914400" cy="605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3CB4BD0-1B6B-423D-8A1C-8331AFD0D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543" y="3545656"/>
                <a:ext cx="914400" cy="6056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1FBF241-4169-4607-8D47-D61F880ADC0C}"/>
              </a:ext>
            </a:extLst>
          </p:cNvPr>
          <p:cNvGrpSpPr/>
          <p:nvPr/>
        </p:nvGrpSpPr>
        <p:grpSpPr>
          <a:xfrm>
            <a:off x="1627846" y="4242290"/>
            <a:ext cx="3855251" cy="996776"/>
            <a:chOff x="1627846" y="4907668"/>
            <a:chExt cx="3855251" cy="9967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92FBA2ED-FE3A-4851-B86A-BF717917CEA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27846" y="4907668"/>
                  <a:ext cx="3855251" cy="9967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auto" latinLnBrk="0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B84742"/>
                    </a:buClr>
                    <a:buSzTx/>
                    <a:buFont typeface="Wingdings 3" panose="05040102010807070707" pitchFamily="18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      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x</m:t>
                                </m:r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→ 0</m:t>
                                </m:r>
                              </m:sub>
                              <m:sup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lim</m:t>
                                </m:r>
                              </m:sup>
                            </m:sSubSup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f>
                              <m:fPr>
                                <m:ctrlPr>
                                  <a:rPr kumimoji="0" lang="en-IN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y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IN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y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Content Placeholder 2">
                  <a:extLst>
                    <a:ext uri="{FF2B5EF4-FFF2-40B4-BE49-F238E27FC236}">
                      <a16:creationId xmlns:a16="http://schemas.microsoft.com/office/drawing/2014/main" id="{92FBA2ED-FE3A-4851-B86A-BF717917CE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7846" y="4907668"/>
                  <a:ext cx="3855251" cy="99677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DFD81B-4215-4E11-8753-7003C0961210}"/>
                    </a:ext>
                  </a:extLst>
                </p:cNvPr>
                <p:cNvSpPr txBox="1"/>
                <p:nvPr/>
              </p:nvSpPr>
              <p:spPr>
                <a:xfrm>
                  <a:off x="1920809" y="5079421"/>
                  <a:ext cx="914400" cy="6056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sub>
                          <m:sup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sup>
                        </m:sSubSup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FDFD81B-4215-4E11-8753-7003C09612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0809" y="5079421"/>
                  <a:ext cx="914400" cy="60561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08A802C-AD4B-45B3-AF97-002AF53B8C90}"/>
              </a:ext>
            </a:extLst>
          </p:cNvPr>
          <p:cNvSpPr txBox="1">
            <a:spLocks/>
          </p:cNvSpPr>
          <p:nvPr/>
        </p:nvSpPr>
        <p:spPr>
          <a:xfrm>
            <a:off x="100212" y="3012225"/>
            <a:ext cx="2762731" cy="416775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IN" sz="28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Solution Continue: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16DD5409-1C45-4837-B612-ED904E69C449}"/>
              </a:ext>
            </a:extLst>
          </p:cNvPr>
          <p:cNvSpPr txBox="1">
            <a:spLocks/>
          </p:cNvSpPr>
          <p:nvPr/>
        </p:nvSpPr>
        <p:spPr>
          <a:xfrm>
            <a:off x="100213" y="844840"/>
            <a:ext cx="1725329" cy="449136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5: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B8EC0C-E0B5-49B0-98ED-7AC68D7383C7}"/>
              </a:ext>
            </a:extLst>
          </p:cNvPr>
          <p:cNvGrpSpPr/>
          <p:nvPr/>
        </p:nvGrpSpPr>
        <p:grpSpPr>
          <a:xfrm>
            <a:off x="1825542" y="796772"/>
            <a:ext cx="8785751" cy="1977855"/>
            <a:chOff x="1825542" y="796772"/>
            <a:chExt cx="8785751" cy="1977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ontent Placeholder 2">
                  <a:extLst>
                    <a:ext uri="{FF2B5EF4-FFF2-40B4-BE49-F238E27FC236}">
                      <a16:creationId xmlns:a16="http://schemas.microsoft.com/office/drawing/2014/main" id="{E27C05F6-CD49-4B10-8F93-FFEDAF01273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25542" y="796772"/>
                  <a:ext cx="8785751" cy="4972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B84742"/>
                    </a:buClr>
                    <a:buSzTx/>
                    <a:buFont typeface="Wingdings 3" panose="05040102010807070707" pitchFamily="18" charset="2"/>
                    <a:buNone/>
                    <a:tabLst/>
                    <a:defRPr/>
                  </a:pPr>
                  <a:r>
                    <a:rPr kumimoji="0" lang="en-IN" sz="2800" b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Roboto Condensed"/>
                      <a:ea typeface="+mn-ea"/>
                      <a:cs typeface="+mn-cs"/>
                    </a:rPr>
                    <a:t>Show that the following function is not continuous at origin.</a:t>
                  </a:r>
                  <a14:m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 </m:t>
                      </m:r>
                    </m:oMath>
                  </a14:m>
                  <a:endPara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  <a:p>
                  <a:pPr marL="265113" marR="0" lvl="0" indent="-265113" algn="just" defTabSz="914400" rtl="0" eaLnBrk="1" fontAlgn="auto" latinLnBrk="0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B84742"/>
                    </a:buClr>
                    <a:buSzTx/>
                    <a:buFont typeface="Wingdings 3" panose="05040102010807070707" pitchFamily="18" charset="2"/>
                    <a:buChar char=""/>
                    <a:tabLst/>
                    <a:defRPr/>
                  </a:pPr>
                  <a:endPara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3" name="Content Placeholder 2">
                  <a:extLst>
                    <a:ext uri="{FF2B5EF4-FFF2-40B4-BE49-F238E27FC236}">
                      <a16:creationId xmlns:a16="http://schemas.microsoft.com/office/drawing/2014/main" id="{E27C05F6-CD49-4B10-8F93-FFEDAF0127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5542" y="796772"/>
                  <a:ext cx="8785751" cy="497204"/>
                </a:xfrm>
                <a:prstGeom prst="rect">
                  <a:avLst/>
                </a:prstGeom>
                <a:blipFill>
                  <a:blip r:embed="rId11"/>
                  <a:stretch>
                    <a:fillRect l="-1387" t="-13580" b="-3950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FC1D86E-6057-4EE8-8508-E84D0EE3BC1B}"/>
                    </a:ext>
                  </a:extLst>
                </p:cNvPr>
                <p:cNvSpPr txBox="1"/>
                <p:nvPr/>
              </p:nvSpPr>
              <p:spPr>
                <a:xfrm>
                  <a:off x="1849182" y="1281141"/>
                  <a:ext cx="6153159" cy="14934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i="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  <m:r>
                          <a:rPr lang="en-IN" sz="2800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IN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IN" sz="2800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num>
                                    <m:den>
                                      <m:r>
                                        <a:rPr lang="en-IN" sz="28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IN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IN" sz="2800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r>
                                        <a:rPr lang="en-IN" sz="28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IN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IN" sz="2800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r>
                                        <a:rPr lang="en-IN" sz="28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m:rPr>
                                      <m:brk m:alnAt="7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 ;</m:t>
                                  </m:r>
                                  <m:d>
                                    <m:dPr>
                                      <m:ctrlP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d>
                                  <m:r>
                                    <m:rPr>
                                      <m:brk m:alnAt="7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(0, 0)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      </m:t>
                                  </m:r>
                                  <m:r>
                                    <a:rPr lang="en-IN" sz="2800" i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       </m:t>
                                  </m:r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  ;</m:t>
                                  </m:r>
                                  <m:d>
                                    <m:dPr>
                                      <m:ctrlP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d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(0, 0)</m:t>
                                  </m:r>
                                </m:e>
                              </m:mr>
                            </m:m>
                            <m:r>
                              <m:rPr>
                                <m:nor/>
                              </m:rPr>
                              <a:rPr lang="en-IN" sz="2800" dirty="0">
                                <a:solidFill>
                                  <a:srgbClr val="212121"/>
                                </a:solidFill>
                              </a:rPr>
                              <m:t>.</m:t>
                            </m:r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FC1D86E-6057-4EE8-8508-E84D0EE3B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9182" y="1281141"/>
                  <a:ext cx="6153159" cy="149348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Freeform 17">
            <a:extLst>
              <a:ext uri="{FF2B5EF4-FFF2-40B4-BE49-F238E27FC236}">
                <a16:creationId xmlns:a16="http://schemas.microsoft.com/office/drawing/2014/main" id="{1BA49368-545D-4B2F-93B4-766E489849AA}"/>
              </a:ext>
            </a:extLst>
          </p:cNvPr>
          <p:cNvSpPr>
            <a:spLocks/>
          </p:cNvSpPr>
          <p:nvPr/>
        </p:nvSpPr>
        <p:spPr bwMode="auto">
          <a:xfrm>
            <a:off x="6404160" y="3370386"/>
            <a:ext cx="45719" cy="2212285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2364C11-2FD0-418E-9C37-8D81347C8337}"/>
                  </a:ext>
                </a:extLst>
              </p:cNvPr>
              <p:cNvSpPr/>
              <p:nvPr/>
            </p:nvSpPr>
            <p:spPr>
              <a:xfrm>
                <a:off x="0" y="3498125"/>
                <a:ext cx="6825458" cy="7108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Condition</m:t>
                    </m:r>
                    <m:r>
                      <m:rPr>
                        <m:nor/>
                      </m:rPr>
                      <a:rPr kumimoji="0" lang="en-IN" sz="2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2:</m:t>
                    </m:r>
                    <m:func>
                      <m:func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en-IN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lim</m:t>
                            </m:r>
                          </m:e>
                          <m:lim>
                            <m:d>
                              <m:dPr>
                                <m:ctrlP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x</m:t>
                                </m:r>
                                <m:r>
                                  <a:rPr kumimoji="0" lang="en-US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   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206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y</m:t>
                                </m:r>
                              </m:e>
                            </m:d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→</m:t>
                            </m:r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206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(0,   0)</m:t>
                            </m:r>
                          </m:lim>
                        </m:limLow>
                      </m:fName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x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y</m:t>
                        </m:r>
                        <m: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)</m:t>
                        </m:r>
                      </m:e>
                    </m:func>
                  </m:oMath>
                </a14:m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 must be exist. </a:t>
                </a:r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2364C11-2FD0-418E-9C37-8D81347C83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98125"/>
                <a:ext cx="6825458" cy="710836"/>
              </a:xfrm>
              <a:prstGeom prst="rect">
                <a:avLst/>
              </a:prstGeom>
              <a:blipFill>
                <a:blip r:embed="rId13"/>
                <a:stretch>
                  <a:fillRect t="-9483" r="-8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684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5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  <p:bldP spid="15" grpId="0" animBg="1"/>
      <p:bldP spid="3" grpId="0"/>
      <p:bldP spid="18" grpId="0" build="p" animBg="1"/>
      <p:bldP spid="19" grpId="0"/>
      <p:bldP spid="19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3391-3225-4C1D-9927-54293BC4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Continuity of Function of Two Variables at (0,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25672F32-0CD8-4190-B1B0-A773EF6728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5523" y="3490700"/>
                <a:ext cx="4387286" cy="586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(2).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    </m:t>
                    </m:r>
                    <m:d>
                      <m:dPr>
                        <m:begChr m:val="{"/>
                        <m:endChr m:val="}"/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y</m:t>
                            </m:r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→ 0</m:t>
                            </m:r>
                          </m:sub>
                          <m:sup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lim</m:t>
                            </m:r>
                          </m:sup>
                        </m:sSubSup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  <m:d>
                          <m:dPr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x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25672F32-0CD8-4190-B1B0-A773EF672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23" y="3490700"/>
                <a:ext cx="4387286" cy="586666"/>
              </a:xfrm>
              <a:prstGeom prst="rect">
                <a:avLst/>
              </a:prstGeom>
              <a:blipFill>
                <a:blip r:embed="rId2"/>
                <a:stretch>
                  <a:fillRect l="-2917" t="-11458" b="-177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A32C9D67-B93A-45F6-A1FA-04A74393FA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7846" y="5210736"/>
                <a:ext cx="2385637" cy="9967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→ 0</m:t>
                          </m:r>
                        </m:sub>
                        <m: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lim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den>
                          </m:f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A32C9D67-B93A-45F6-A1FA-04A74393F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846" y="5210736"/>
                <a:ext cx="2385637" cy="996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0B7147A0-6847-4410-AA13-15D1DCC98A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38940" y="3422081"/>
                <a:ext cx="897986" cy="5987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Clr>
                    <a:srgbClr val="B84742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0B7147A0-6847-4410-AA13-15D1DCC98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940" y="3422081"/>
                <a:ext cx="897986" cy="598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CAA028E1-3CB7-4F53-B544-A1757F97E0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52622" y="3906174"/>
                <a:ext cx="1635233" cy="5987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Clr>
                    <a:srgbClr val="B84742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kumimoji="0" lang="en-IN" sz="2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</m:t>
                          </m:r>
                        </m:e>
                        <m:sub>
                          <m:r>
                            <a:rPr kumimoji="0" lang="en-IN" sz="2800" b="0" i="0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IN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CAA028E1-3CB7-4F53-B544-A1757F97E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622" y="3906174"/>
                <a:ext cx="1635233" cy="598732"/>
              </a:xfrm>
              <a:prstGeom prst="rect">
                <a:avLst/>
              </a:prstGeom>
              <a:blipFill>
                <a:blip r:embed="rId6"/>
                <a:stretch>
                  <a:fillRect l="-7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5AA44BCB-DDE1-4361-9253-6B0A063C4A5E}"/>
              </a:ext>
            </a:extLst>
          </p:cNvPr>
          <p:cNvSpPr/>
          <p:nvPr/>
        </p:nvSpPr>
        <p:spPr>
          <a:xfrm>
            <a:off x="6716994" y="3919016"/>
            <a:ext cx="1099759" cy="450676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8E3670-B9A0-4D76-A9EB-7399691F44F8}"/>
              </a:ext>
            </a:extLst>
          </p:cNvPr>
          <p:cNvSpPr txBox="1">
            <a:spLocks/>
          </p:cNvSpPr>
          <p:nvPr/>
        </p:nvSpPr>
        <p:spPr>
          <a:xfrm>
            <a:off x="100212" y="3012225"/>
            <a:ext cx="2762731" cy="416775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IN" sz="28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Solution Continue: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CACE26-A147-49E6-B3A0-755C0BDDDDC1}"/>
              </a:ext>
            </a:extLst>
          </p:cNvPr>
          <p:cNvSpPr txBox="1">
            <a:spLocks/>
          </p:cNvSpPr>
          <p:nvPr/>
        </p:nvSpPr>
        <p:spPr>
          <a:xfrm>
            <a:off x="100213" y="844840"/>
            <a:ext cx="1725329" cy="449136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5: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7B4246-FE7D-40F7-A473-097C4A185AD2}"/>
              </a:ext>
            </a:extLst>
          </p:cNvPr>
          <p:cNvGrpSpPr/>
          <p:nvPr/>
        </p:nvGrpSpPr>
        <p:grpSpPr>
          <a:xfrm>
            <a:off x="1825542" y="796772"/>
            <a:ext cx="8785751" cy="1977855"/>
            <a:chOff x="1825542" y="796772"/>
            <a:chExt cx="8785751" cy="1977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ontent Placeholder 2">
                  <a:extLst>
                    <a:ext uri="{FF2B5EF4-FFF2-40B4-BE49-F238E27FC236}">
                      <a16:creationId xmlns:a16="http://schemas.microsoft.com/office/drawing/2014/main" id="{470E46FC-B2A5-4451-A131-382207B3517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25542" y="796772"/>
                  <a:ext cx="8785751" cy="4972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B84742"/>
                    </a:buClr>
                    <a:buSzTx/>
                    <a:buFont typeface="Wingdings 3" panose="05040102010807070707" pitchFamily="18" charset="2"/>
                    <a:buNone/>
                    <a:tabLst/>
                    <a:defRPr/>
                  </a:pPr>
                  <a:r>
                    <a:rPr kumimoji="0" lang="en-IN" sz="2800" b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Roboto Condensed"/>
                      <a:ea typeface="+mn-ea"/>
                      <a:cs typeface="+mn-cs"/>
                    </a:rPr>
                    <a:t>Show that the following function is not continuous at origin.</a:t>
                  </a:r>
                  <a14:m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 </m:t>
                      </m:r>
                    </m:oMath>
                  </a14:m>
                  <a:endPara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  <a:p>
                  <a:pPr marL="265113" marR="0" lvl="0" indent="-265113" algn="just" defTabSz="914400" rtl="0" eaLnBrk="1" fontAlgn="auto" latinLnBrk="0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B84742"/>
                    </a:buClr>
                    <a:buSzTx/>
                    <a:buFont typeface="Wingdings 3" panose="05040102010807070707" pitchFamily="18" charset="2"/>
                    <a:buChar char=""/>
                    <a:tabLst/>
                    <a:defRPr/>
                  </a:pPr>
                  <a:endPara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" name="Content Placeholder 2">
                  <a:extLst>
                    <a:ext uri="{FF2B5EF4-FFF2-40B4-BE49-F238E27FC236}">
                      <a16:creationId xmlns:a16="http://schemas.microsoft.com/office/drawing/2014/main" id="{470E46FC-B2A5-4451-A131-382207B351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5542" y="796772"/>
                  <a:ext cx="8785751" cy="497204"/>
                </a:xfrm>
                <a:prstGeom prst="rect">
                  <a:avLst/>
                </a:prstGeom>
                <a:blipFill>
                  <a:blip r:embed="rId7"/>
                  <a:stretch>
                    <a:fillRect l="-1387" t="-13580" b="-3950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C801FBF-A8B2-4CD1-8CDD-D912998EC0A6}"/>
                    </a:ext>
                  </a:extLst>
                </p:cNvPr>
                <p:cNvSpPr txBox="1"/>
                <p:nvPr/>
              </p:nvSpPr>
              <p:spPr>
                <a:xfrm>
                  <a:off x="1849183" y="1281141"/>
                  <a:ext cx="6038672" cy="14934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i="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  <m:r>
                          <a:rPr lang="en-IN" sz="2800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IN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IN" sz="2800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num>
                                    <m:den>
                                      <m:r>
                                        <a:rPr lang="en-IN" sz="28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IN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IN" sz="2800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r>
                                        <a:rPr lang="en-IN" sz="28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IN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IN" sz="2800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r>
                                        <a:rPr lang="en-IN" sz="28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m:rPr>
                                      <m:brk m:alnAt="7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 ;</m:t>
                                  </m:r>
                                  <m:d>
                                    <m:dPr>
                                      <m:ctrlP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d>
                                  <m:r>
                                    <m:rPr>
                                      <m:brk m:alnAt="7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(0, 0)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      </m:t>
                                  </m:r>
                                  <m:r>
                                    <a:rPr lang="en-IN" sz="2800" i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       </m:t>
                                  </m:r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  ;</m:t>
                                  </m:r>
                                  <m:d>
                                    <m:dPr>
                                      <m:ctrlP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d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(0, 0)</m:t>
                                  </m:r>
                                </m:e>
                              </m:mr>
                            </m:m>
                            <m:r>
                              <m:rPr>
                                <m:nor/>
                              </m:rPr>
                              <a:rPr lang="en-IN" sz="2800" dirty="0">
                                <a:solidFill>
                                  <a:srgbClr val="212121"/>
                                </a:solidFill>
                              </a:rPr>
                              <m:t>.</m:t>
                            </m:r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C801FBF-A8B2-4CD1-8CDD-D912998EC0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9183" y="1281141"/>
                  <a:ext cx="6038672" cy="149348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890428-0839-41CE-A02A-EA591BFC6C2F}"/>
                  </a:ext>
                </a:extLst>
              </p:cNvPr>
              <p:cNvSpPr txBox="1"/>
              <p:nvPr/>
            </p:nvSpPr>
            <p:spPr>
              <a:xfrm>
                <a:off x="1905496" y="3472250"/>
                <a:ext cx="1009700" cy="549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A890428-0839-41CE-A02A-EA591BFC6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496" y="3472250"/>
                <a:ext cx="1009700" cy="5491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8197DD0-6BB7-45DE-BBF1-2E94C42A25AE}"/>
              </a:ext>
            </a:extLst>
          </p:cNvPr>
          <p:cNvGrpSpPr/>
          <p:nvPr/>
        </p:nvGrpSpPr>
        <p:grpSpPr>
          <a:xfrm>
            <a:off x="1627846" y="4145663"/>
            <a:ext cx="3855251" cy="996776"/>
            <a:chOff x="1627846" y="4145663"/>
            <a:chExt cx="3855251" cy="9967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ontent Placeholder 2">
                  <a:extLst>
                    <a:ext uri="{FF2B5EF4-FFF2-40B4-BE49-F238E27FC236}">
                      <a16:creationId xmlns:a16="http://schemas.microsoft.com/office/drawing/2014/main" id="{88F54313-CEB3-43E7-927C-47F664CA4DC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27846" y="4145663"/>
                  <a:ext cx="3855251" cy="9967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auto" latinLnBrk="0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B84742"/>
                    </a:buClr>
                    <a:buSzTx/>
                    <a:buFont typeface="Wingdings 3" panose="05040102010807070707" pitchFamily="18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      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y</m:t>
                                </m:r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→ 0</m:t>
                                </m:r>
                              </m:sub>
                              <m:sup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lim</m:t>
                                </m:r>
                              </m:sup>
                            </m:sSubSup>
                            <m:f>
                              <m:fPr>
                                <m:ctrlPr>
                                  <a:rPr kumimoji="0" lang="en-IN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y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+ </m:t>
                                </m:r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y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Content Placeholder 2">
                  <a:extLst>
                    <a:ext uri="{FF2B5EF4-FFF2-40B4-BE49-F238E27FC236}">
                      <a16:creationId xmlns:a16="http://schemas.microsoft.com/office/drawing/2014/main" id="{88F54313-CEB3-43E7-927C-47F664CA4D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7846" y="4145663"/>
                  <a:ext cx="3855251" cy="99677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A4734AF-B599-4BDB-838A-8C26AAE6000D}"/>
                    </a:ext>
                  </a:extLst>
                </p:cNvPr>
                <p:cNvSpPr txBox="1"/>
                <p:nvPr/>
              </p:nvSpPr>
              <p:spPr>
                <a:xfrm>
                  <a:off x="1905496" y="4329554"/>
                  <a:ext cx="1009700" cy="5491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sub>
                          <m:sup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sup>
                        </m:sSubSup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A4734AF-B599-4BDB-838A-8C26AAE600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5496" y="4329554"/>
                  <a:ext cx="1009700" cy="54918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Freeform 17">
            <a:extLst>
              <a:ext uri="{FF2B5EF4-FFF2-40B4-BE49-F238E27FC236}">
                <a16:creationId xmlns:a16="http://schemas.microsoft.com/office/drawing/2014/main" id="{D3641826-A29E-42BE-90CF-EAB28710E177}"/>
              </a:ext>
            </a:extLst>
          </p:cNvPr>
          <p:cNvSpPr>
            <a:spLocks/>
          </p:cNvSpPr>
          <p:nvPr/>
        </p:nvSpPr>
        <p:spPr bwMode="auto">
          <a:xfrm>
            <a:off x="5606401" y="3322107"/>
            <a:ext cx="45719" cy="2894132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34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4" grpId="0"/>
      <p:bldP spid="25" grpId="0"/>
      <p:bldP spid="26" grpId="0" animBg="1"/>
      <p:bldP spid="4" grpId="0"/>
      <p:bldP spid="18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3391-3225-4C1D-9927-54293BC4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Continuity of Function of Two Variables at (0,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25672F32-0CD8-4190-B1B0-A773EF6728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5523" y="3490700"/>
                <a:ext cx="4611548" cy="586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(3).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L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b>
                    </m:sSub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    </m:t>
                    </m:r>
                    <m:d>
                      <m:dPr>
                        <m:begChr m:val="{"/>
                        <m:endChr m:val="}"/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y</m:t>
                            </m:r>
                            <m: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→ </m:t>
                            </m:r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mx</m:t>
                            </m:r>
                          </m:sub>
                          <m:sup>
                            <m: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kumimoji="0" lang="en-IN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lim</m:t>
                            </m:r>
                          </m:sup>
                        </m:sSubSup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f</m:t>
                        </m:r>
                        <m:d>
                          <m:dPr>
                            <m:ctrlPr>
                              <a:rPr kumimoji="0" lang="en-US" sz="2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x</m:t>
                            </m:r>
                            <m: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25672F32-0CD8-4190-B1B0-A773EF672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23" y="3490700"/>
                <a:ext cx="4611548" cy="586666"/>
              </a:xfrm>
              <a:prstGeom prst="rect">
                <a:avLst/>
              </a:prstGeom>
              <a:blipFill>
                <a:blip r:embed="rId2"/>
                <a:stretch>
                  <a:fillRect l="-2778" t="-12500"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A32C9D67-B93A-45F6-A1FA-04A74393FA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27846" y="5210736"/>
                <a:ext cx="3337969" cy="9967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→ 0</m:t>
                          </m:r>
                        </m:sub>
                        <m: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lim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mx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+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A32C9D67-B93A-45F6-A1FA-04A74393F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846" y="5210736"/>
                <a:ext cx="3337969" cy="996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053E70E9-10B7-417C-B359-D04EFC85EA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85086" y="3321434"/>
                <a:ext cx="3270074" cy="9457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x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→ 0</m:t>
                          </m:r>
                        </m:sub>
                        <m:sup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lim</m:t>
                          </m:r>
                        </m:sup>
                      </m:sSubSup>
                      <m:f>
                        <m:f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m</m:t>
                          </m:r>
                          <m:sSup>
                            <m:sSupPr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sSup>
                            <m:sSupPr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053E70E9-10B7-417C-B359-D04EFC85E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5086" y="3321434"/>
                <a:ext cx="3270074" cy="9457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6048385F-7C85-459D-B38F-D6B594DEC3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75850" y="4396964"/>
                <a:ext cx="1833423" cy="9457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B84742"/>
                  </a:buClr>
                  <a:buSzTx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m</m:t>
                          </m:r>
                        </m:num>
                        <m:den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1+</m:t>
                          </m:r>
                          <m:sSup>
                            <m:sSupPr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</m:t>
                              </m:r>
                            </m:e>
                            <m:sup>
                              <m:r>
                                <a:rPr kumimoji="0" lang="en-IN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3</m:t>
                              </m:r>
                            </m:sup>
                          </m:s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6048385F-7C85-459D-B38F-D6B594DEC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5850" y="4396964"/>
                <a:ext cx="1833423" cy="9457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F3B1798-5075-4DCA-BF7F-82B23811BD5A}"/>
              </a:ext>
            </a:extLst>
          </p:cNvPr>
          <p:cNvSpPr txBox="1"/>
          <p:nvPr/>
        </p:nvSpPr>
        <p:spPr>
          <a:xfrm>
            <a:off x="7917287" y="4505797"/>
            <a:ext cx="3498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(Which depends on m)</a:t>
            </a:r>
            <a:endParaRPr kumimoji="0" lang="en-IN" sz="2800" b="0" u="none" strike="noStrike" kern="120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65A3D6-32F5-43A4-A9B4-5BB8CE40648F}"/>
                  </a:ext>
                </a:extLst>
              </p:cNvPr>
              <p:cNvSpPr txBox="1"/>
              <p:nvPr/>
            </p:nvSpPr>
            <p:spPr>
              <a:xfrm>
                <a:off x="5874908" y="5267617"/>
                <a:ext cx="33605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cs typeface="+mn-cs"/>
                  </a:rPr>
                  <a:t>Hence,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L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L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en-IN" sz="2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121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≠</m:t>
                    </m:r>
                    <m:sSub>
                      <m:sSubPr>
                        <m:ctrlPr>
                          <a:rPr kumimoji="0" lang="en-IN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L</m:t>
                        </m:r>
                      </m:e>
                      <m:sub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IN" sz="2800" dirty="0">
                        <a:solidFill>
                          <a:srgbClr val="212121"/>
                        </a:solidFill>
                      </a:rPr>
                      <m:t>.</m:t>
                    </m:r>
                  </m:oMath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65A3D6-32F5-43A4-A9B4-5BB8CE406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908" y="5267617"/>
                <a:ext cx="3360531" cy="523220"/>
              </a:xfrm>
              <a:prstGeom prst="rect">
                <a:avLst/>
              </a:prstGeom>
              <a:blipFill>
                <a:blip r:embed="rId7"/>
                <a:stretch>
                  <a:fillRect l="-3811" t="-11628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3EE1A8D-2243-4D17-9582-3A27144ACD9F}"/>
              </a:ext>
            </a:extLst>
          </p:cNvPr>
          <p:cNvCxnSpPr>
            <a:cxnSpLocks/>
          </p:cNvCxnSpPr>
          <p:nvPr/>
        </p:nvCxnSpPr>
        <p:spPr>
          <a:xfrm flipH="1">
            <a:off x="8063342" y="3295296"/>
            <a:ext cx="315753" cy="4246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CF863BB-0B62-4C68-A855-E8B4A84A7924}"/>
              </a:ext>
            </a:extLst>
          </p:cNvPr>
          <p:cNvCxnSpPr>
            <a:cxnSpLocks/>
          </p:cNvCxnSpPr>
          <p:nvPr/>
        </p:nvCxnSpPr>
        <p:spPr>
          <a:xfrm flipH="1">
            <a:off x="7102764" y="3829659"/>
            <a:ext cx="349396" cy="4375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301A94D-A0F9-4B65-9FF0-9A0C3A2E654E}"/>
              </a:ext>
            </a:extLst>
          </p:cNvPr>
          <p:cNvSpPr txBox="1">
            <a:spLocks/>
          </p:cNvSpPr>
          <p:nvPr/>
        </p:nvSpPr>
        <p:spPr>
          <a:xfrm>
            <a:off x="100212" y="3012225"/>
            <a:ext cx="2762731" cy="416775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IN" sz="28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Solution Continue: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D7E52F9-0AC6-426F-96C9-24540B57553A}"/>
              </a:ext>
            </a:extLst>
          </p:cNvPr>
          <p:cNvSpPr txBox="1">
            <a:spLocks/>
          </p:cNvSpPr>
          <p:nvPr/>
        </p:nvSpPr>
        <p:spPr>
          <a:xfrm>
            <a:off x="100213" y="844840"/>
            <a:ext cx="1725329" cy="449136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5: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FE4A46-6E11-477A-AC6C-E62527DE8FF1}"/>
              </a:ext>
            </a:extLst>
          </p:cNvPr>
          <p:cNvGrpSpPr/>
          <p:nvPr/>
        </p:nvGrpSpPr>
        <p:grpSpPr>
          <a:xfrm>
            <a:off x="1825542" y="796772"/>
            <a:ext cx="8785751" cy="1977855"/>
            <a:chOff x="1825542" y="796772"/>
            <a:chExt cx="8785751" cy="1977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ontent Placeholder 2">
                  <a:extLst>
                    <a:ext uri="{FF2B5EF4-FFF2-40B4-BE49-F238E27FC236}">
                      <a16:creationId xmlns:a16="http://schemas.microsoft.com/office/drawing/2014/main" id="{7089CC69-02CA-48F6-8EEA-361C6C3FA1B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25542" y="796772"/>
                  <a:ext cx="8785751" cy="4972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B84742"/>
                    </a:buClr>
                    <a:buSzTx/>
                    <a:buFont typeface="Wingdings 3" panose="05040102010807070707" pitchFamily="18" charset="2"/>
                    <a:buNone/>
                    <a:tabLst/>
                    <a:defRPr/>
                  </a:pPr>
                  <a:r>
                    <a:rPr kumimoji="0" lang="en-IN" sz="2800" b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Roboto Condensed"/>
                      <a:ea typeface="+mn-ea"/>
                      <a:cs typeface="+mn-cs"/>
                    </a:rPr>
                    <a:t>Show that the following function is not continuous at origin.</a:t>
                  </a:r>
                  <a14:m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 </m:t>
                      </m:r>
                    </m:oMath>
                  </a14:m>
                  <a:endPara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  <a:p>
                  <a:pPr marL="265113" marR="0" lvl="0" indent="-265113" algn="just" defTabSz="914400" rtl="0" eaLnBrk="1" fontAlgn="auto" latinLnBrk="0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B84742"/>
                    </a:buClr>
                    <a:buSzTx/>
                    <a:buFont typeface="Wingdings 3" panose="05040102010807070707" pitchFamily="18" charset="2"/>
                    <a:buChar char=""/>
                    <a:tabLst/>
                    <a:defRPr/>
                  </a:pPr>
                  <a:endPara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Content Placeholder 2">
                  <a:extLst>
                    <a:ext uri="{FF2B5EF4-FFF2-40B4-BE49-F238E27FC236}">
                      <a16:creationId xmlns:a16="http://schemas.microsoft.com/office/drawing/2014/main" id="{7089CC69-02CA-48F6-8EEA-361C6C3FA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5542" y="796772"/>
                  <a:ext cx="8785751" cy="497204"/>
                </a:xfrm>
                <a:prstGeom prst="rect">
                  <a:avLst/>
                </a:prstGeom>
                <a:blipFill>
                  <a:blip r:embed="rId9"/>
                  <a:stretch>
                    <a:fillRect l="-1387" t="-13580" b="-3950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9F3D9EF-EA87-4EA8-A0C3-6581D836624B}"/>
                    </a:ext>
                  </a:extLst>
                </p:cNvPr>
                <p:cNvSpPr txBox="1"/>
                <p:nvPr/>
              </p:nvSpPr>
              <p:spPr>
                <a:xfrm>
                  <a:off x="1849182" y="1281141"/>
                  <a:ext cx="5974017" cy="14934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i="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  <m:r>
                          <a:rPr lang="en-IN" sz="2800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IN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IN" sz="2800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num>
                                    <m:den>
                                      <m:r>
                                        <a:rPr lang="en-IN" sz="28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IN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IN" sz="2800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r>
                                        <a:rPr lang="en-IN" sz="28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IN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IN" sz="2800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r>
                                        <a:rPr lang="en-IN" sz="28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m:rPr>
                                      <m:brk m:alnAt="7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 ;</m:t>
                                  </m:r>
                                  <m:d>
                                    <m:dPr>
                                      <m:ctrlP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d>
                                  <m:r>
                                    <m:rPr>
                                      <m:brk m:alnAt="7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(0, 0)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      </m:t>
                                  </m:r>
                                  <m:r>
                                    <a:rPr lang="en-IN" sz="2800" i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       </m:t>
                                  </m:r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  ;</m:t>
                                  </m:r>
                                  <m:d>
                                    <m:dPr>
                                      <m:ctrlP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d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(0, 0)</m:t>
                                  </m:r>
                                </m:e>
                              </m:mr>
                            </m:m>
                            <m:r>
                              <m:rPr>
                                <m:nor/>
                              </m:rPr>
                              <a:rPr lang="en-IN" sz="2800" dirty="0">
                                <a:solidFill>
                                  <a:srgbClr val="212121"/>
                                </a:solidFill>
                              </a:rPr>
                              <m:t>.</m:t>
                            </m:r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9F3D9EF-EA87-4EA8-A0C3-6581D83662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9182" y="1281141"/>
                  <a:ext cx="5974017" cy="14934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771CFF-D5A0-4C71-AB7B-2BEBB21BA710}"/>
                  </a:ext>
                </a:extLst>
              </p:cNvPr>
              <p:cNvSpPr txBox="1"/>
              <p:nvPr/>
            </p:nvSpPr>
            <p:spPr>
              <a:xfrm>
                <a:off x="1945613" y="3443417"/>
                <a:ext cx="914400" cy="552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771CFF-D5A0-4C71-AB7B-2BEBB21BA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613" y="3443417"/>
                <a:ext cx="914400" cy="5522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B846F4B-6AFE-4153-8EDA-25BB5EDCE7E0}"/>
              </a:ext>
            </a:extLst>
          </p:cNvPr>
          <p:cNvGrpSpPr/>
          <p:nvPr/>
        </p:nvGrpSpPr>
        <p:grpSpPr>
          <a:xfrm>
            <a:off x="1627846" y="4145663"/>
            <a:ext cx="3855251" cy="996776"/>
            <a:chOff x="1627846" y="4145663"/>
            <a:chExt cx="3855251" cy="9967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ontent Placeholder 2">
                  <a:extLst>
                    <a:ext uri="{FF2B5EF4-FFF2-40B4-BE49-F238E27FC236}">
                      <a16:creationId xmlns:a16="http://schemas.microsoft.com/office/drawing/2014/main" id="{88F54313-CEB3-43E7-927C-47F664CA4DC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27846" y="4145663"/>
                  <a:ext cx="3855251" cy="9967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auto" latinLnBrk="0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B84742"/>
                    </a:buClr>
                    <a:buSzTx/>
                    <a:buFont typeface="Wingdings 3" panose="05040102010807070707" pitchFamily="18" charset="2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IN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2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       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kumimoji="0" lang="en-IN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121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y</m:t>
                                </m:r>
                                <m: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→ 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mx</m:t>
                                </m:r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sub>
                              <m:sup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2121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lim</m:t>
                                </m:r>
                              </m:sup>
                            </m:sSubSup>
                            <m:f>
                              <m:fPr>
                                <m:ctrlPr>
                                  <a:rPr kumimoji="0" lang="en-IN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fPr>
                              <m:num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y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+ </m:t>
                                </m:r>
                                <m:sSup>
                                  <m:sSupPr>
                                    <m:ctrlPr>
                                      <a:rPr kumimoji="0" lang="en-IN" sz="2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y</m:t>
                                    </m:r>
                                  </m:e>
                                  <m:sup>
                                    <m:r>
                                      <a:rPr kumimoji="0" lang="en-IN" sz="2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kumimoji="0" lang="en-IN" sz="2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21212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Content Placeholder 2">
                  <a:extLst>
                    <a:ext uri="{FF2B5EF4-FFF2-40B4-BE49-F238E27FC236}">
                      <a16:creationId xmlns:a16="http://schemas.microsoft.com/office/drawing/2014/main" id="{88F54313-CEB3-43E7-927C-47F664CA4D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7846" y="4145663"/>
                  <a:ext cx="3855251" cy="99677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37613E-A837-460E-88E5-2A4E4AC1286D}"/>
                    </a:ext>
                  </a:extLst>
                </p:cNvPr>
                <p:cNvSpPr txBox="1"/>
                <p:nvPr/>
              </p:nvSpPr>
              <p:spPr>
                <a:xfrm>
                  <a:off x="1945613" y="4329554"/>
                  <a:ext cx="914400" cy="552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sub>
                          <m:sup>
                            <m: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solidFill>
                                  <a:srgbClr val="21212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sup>
                        </m:sSubSup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537613E-A837-460E-88E5-2A4E4AC128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5613" y="4329554"/>
                  <a:ext cx="914400" cy="55226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Freeform 17">
            <a:extLst>
              <a:ext uri="{FF2B5EF4-FFF2-40B4-BE49-F238E27FC236}">
                <a16:creationId xmlns:a16="http://schemas.microsoft.com/office/drawing/2014/main" id="{A410680F-A3F5-4D74-8B84-8978B7BC0200}"/>
              </a:ext>
            </a:extLst>
          </p:cNvPr>
          <p:cNvSpPr>
            <a:spLocks/>
          </p:cNvSpPr>
          <p:nvPr/>
        </p:nvSpPr>
        <p:spPr bwMode="auto">
          <a:xfrm>
            <a:off x="5606401" y="3322107"/>
            <a:ext cx="45719" cy="2894132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12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5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3" grpId="0"/>
      <p:bldP spid="13" grpId="0"/>
      <p:bldP spid="28" grpId="0"/>
      <p:bldP spid="29" grpId="0"/>
      <p:bldP spid="3" grpId="0"/>
      <p:bldP spid="27" grpId="0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3391-3225-4C1D-9927-54293BC4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Continuity of Function of Two Variables at (0,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65A3D6-32F5-43A4-A9B4-5BB8CE40648F}"/>
                  </a:ext>
                </a:extLst>
              </p:cNvPr>
              <p:cNvSpPr txBox="1"/>
              <p:nvPr/>
            </p:nvSpPr>
            <p:spPr>
              <a:xfrm>
                <a:off x="113531" y="5482675"/>
                <a:ext cx="5372869" cy="4801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lvl="0" indent="0">
                  <a:lnSpc>
                    <a:spcPct val="90000"/>
                  </a:lnSpc>
                  <a:spcBef>
                    <a:spcPts val="1000"/>
                  </a:spcBef>
                  <a:buClr>
                    <a:srgbClr val="B84742"/>
                  </a:buClr>
                  <a:buFont typeface="Wingdings 3" panose="05040102010807070707" pitchFamily="18" charset="2"/>
                  <a:buNone/>
                  <a:defRPr kumimoji="0" sz="2800" b="0" u="none" strike="noStrike" cap="none" spc="0" normalizeH="0" baseline="0">
                    <a:ln>
                      <a:noFill/>
                    </a:ln>
                    <a:effectLst/>
                    <a:uLnTx/>
                    <a:uFillTx/>
                    <a:latin typeface="Roboto Condensed"/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14:m>
                  <m:oMath xmlns:m="http://schemas.openxmlformats.org/officeDocument/2006/math">
                    <m:r>
                      <a:rPr lang="en-I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IN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IN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IN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d>
                  </m:oMath>
                </a14:m>
                <a:r>
                  <a:rPr lang="en-IN" dirty="0">
                    <a:solidFill>
                      <a:srgbClr val="0070C0"/>
                    </a:solidFill>
                  </a:rPr>
                  <a:t> is not continuous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I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0, 0</m:t>
                        </m:r>
                      </m:e>
                    </m:d>
                  </m:oMath>
                </a14:m>
                <a:r>
                  <a:rPr lang="en-IN" dirty="0"/>
                  <a:t>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65A3D6-32F5-43A4-A9B4-5BB8CE4064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31" y="5482675"/>
                <a:ext cx="5372869" cy="480131"/>
              </a:xfrm>
              <a:prstGeom prst="rect">
                <a:avLst/>
              </a:prstGeom>
              <a:blipFill>
                <a:blip r:embed="rId2"/>
                <a:stretch>
                  <a:fillRect t="-21519" r="-1249" b="-341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BCF7FA-6486-4AD7-A3B0-1677473F6401}"/>
                  </a:ext>
                </a:extLst>
              </p:cNvPr>
              <p:cNvSpPr txBox="1"/>
              <p:nvPr/>
            </p:nvSpPr>
            <p:spPr>
              <a:xfrm>
                <a:off x="113531" y="3504274"/>
                <a:ext cx="5777094" cy="1030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a:rPr lang="en-IN" sz="2800" i="1">
                              <a:solidFill>
                                <a:srgbClr val="21212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</m:t>
                          </m:r>
                          <m:limLow>
                            <m:limLowPr>
                              <m:ctrlPr>
                                <a:rPr kumimoji="0" lang="en-IN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lim</m:t>
                              </m:r>
                            </m:e>
                            <m:lim>
                              <m:d>
                                <m:dPr>
                                  <m:ctrlPr>
                                    <a:rPr kumimoji="0" lang="en-US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x</m:t>
                                  </m:r>
                                  <m: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, 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y</m:t>
                                  </m:r>
                                </m:e>
                              </m:d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→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 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0</m:t>
                              </m:r>
                              <m:r>
                                <a:rPr kumimoji="0" lang="en-US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0" lang="en-IN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y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en-US" sz="2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en-IN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IN" sz="2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kumimoji="0" lang="en-US" sz="28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1212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kumimoji="0" lang="en-IN" sz="2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1212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does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not</m:t>
                          </m:r>
                          <m: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exist</m:t>
                          </m:r>
                          <m:r>
                            <m:rPr>
                              <m:nor/>
                            </m:rPr>
                            <a:rPr lang="en-IN" sz="2800" dirty="0">
                              <a:solidFill>
                                <a:srgbClr val="212121"/>
                              </a:solidFill>
                            </a:rPr>
                            <m:t>.</m:t>
                          </m:r>
                        </m:e>
                      </m:func>
                    </m:oMath>
                  </m:oMathPara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rgbClr val="212121"/>
                  </a:solidFill>
                  <a:effectLst/>
                  <a:uLnTx/>
                  <a:uFillTx/>
                  <a:latin typeface="Roboto Condensed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BCF7FA-6486-4AD7-A3B0-1677473F6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31" y="3504274"/>
                <a:ext cx="5777094" cy="10309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244D1DA9-E6AE-4F45-881F-269FCE8B8EB8}"/>
              </a:ext>
            </a:extLst>
          </p:cNvPr>
          <p:cNvSpPr/>
          <p:nvPr/>
        </p:nvSpPr>
        <p:spPr>
          <a:xfrm>
            <a:off x="589148" y="3534953"/>
            <a:ext cx="5139408" cy="1000244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110A238-377E-4926-853A-CB86456A6B5B}"/>
              </a:ext>
            </a:extLst>
          </p:cNvPr>
          <p:cNvSpPr txBox="1">
            <a:spLocks/>
          </p:cNvSpPr>
          <p:nvPr/>
        </p:nvSpPr>
        <p:spPr>
          <a:xfrm>
            <a:off x="100212" y="3012225"/>
            <a:ext cx="2762731" cy="416775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84742"/>
              </a:buClr>
              <a:buSzTx/>
              <a:buFont typeface="Wingdings 3" panose="05040102010807070707" pitchFamily="18" charset="2"/>
              <a:buNone/>
              <a:tabLst/>
              <a:defRPr/>
            </a:pPr>
            <a:r>
              <a:rPr kumimoji="0" lang="en-IN" sz="2800" b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Solution Continue: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19773D5-5F57-4F1E-8922-B27549292C18}"/>
              </a:ext>
            </a:extLst>
          </p:cNvPr>
          <p:cNvSpPr txBox="1">
            <a:spLocks/>
          </p:cNvSpPr>
          <p:nvPr/>
        </p:nvSpPr>
        <p:spPr>
          <a:xfrm>
            <a:off x="100213" y="844840"/>
            <a:ext cx="1725329" cy="449136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IN" dirty="0">
                <a:solidFill>
                  <a:schemeClr val="bg1"/>
                </a:solidFill>
              </a:rPr>
              <a:t>Example 5: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91FE73-64FA-4274-B841-1825E89D5A57}"/>
              </a:ext>
            </a:extLst>
          </p:cNvPr>
          <p:cNvGrpSpPr/>
          <p:nvPr/>
        </p:nvGrpSpPr>
        <p:grpSpPr>
          <a:xfrm>
            <a:off x="1825542" y="796772"/>
            <a:ext cx="8785751" cy="1977855"/>
            <a:chOff x="1825542" y="796772"/>
            <a:chExt cx="8785751" cy="19778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ontent Placeholder 2">
                  <a:extLst>
                    <a:ext uri="{FF2B5EF4-FFF2-40B4-BE49-F238E27FC236}">
                      <a16:creationId xmlns:a16="http://schemas.microsoft.com/office/drawing/2014/main" id="{42F29972-5888-4A3D-A7FE-623C1493890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25542" y="796772"/>
                  <a:ext cx="8785751" cy="49720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B84742"/>
                    </a:buClr>
                    <a:buSzTx/>
                    <a:buFont typeface="Wingdings 3" panose="05040102010807070707" pitchFamily="18" charset="2"/>
                    <a:buNone/>
                    <a:tabLst/>
                    <a:defRPr/>
                  </a:pPr>
                  <a:r>
                    <a:rPr kumimoji="0" lang="en-IN" sz="2800" b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Roboto Condensed"/>
                      <a:ea typeface="+mn-ea"/>
                      <a:cs typeface="+mn-cs"/>
                    </a:rPr>
                    <a:t>Show that the following function is not continuous at origin.</a:t>
                  </a:r>
                  <a14:m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 </m:t>
                      </m:r>
                    </m:oMath>
                  </a14:m>
                  <a:endPara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  <a:p>
                  <a:pPr marL="265113" marR="0" lvl="0" indent="-265113" algn="just" defTabSz="914400" rtl="0" eaLnBrk="1" fontAlgn="auto" latinLnBrk="0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>
                      <a:srgbClr val="B84742"/>
                    </a:buClr>
                    <a:buSzTx/>
                    <a:buFont typeface="Wingdings 3" panose="05040102010807070707" pitchFamily="18" charset="2"/>
                    <a:buChar char=""/>
                    <a:tabLst/>
                    <a:defRPr/>
                  </a:pPr>
                  <a:endPara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Content Placeholder 2">
                  <a:extLst>
                    <a:ext uri="{FF2B5EF4-FFF2-40B4-BE49-F238E27FC236}">
                      <a16:creationId xmlns:a16="http://schemas.microsoft.com/office/drawing/2014/main" id="{7089CC69-02CA-48F6-8EEA-361C6C3FA1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5542" y="796772"/>
                  <a:ext cx="8785751" cy="497204"/>
                </a:xfrm>
                <a:prstGeom prst="rect">
                  <a:avLst/>
                </a:prstGeom>
                <a:blipFill>
                  <a:blip r:embed="rId9"/>
                  <a:stretch>
                    <a:fillRect l="-1387" t="-13580" b="-3950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F68D86F-F806-48AD-B95F-0F7B83866759}"/>
                    </a:ext>
                  </a:extLst>
                </p:cNvPr>
                <p:cNvSpPr txBox="1"/>
                <p:nvPr/>
              </p:nvSpPr>
              <p:spPr>
                <a:xfrm>
                  <a:off x="1849182" y="1281141"/>
                  <a:ext cx="5974017" cy="14934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IN" sz="2800" i="0" smtClean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  <m:r>
                          <a:rPr lang="en-IN" sz="2800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f>
                                    <m:fPr>
                                      <m:ctrlPr>
                                        <a:rPr lang="en-I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IN" sz="28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IN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IN" sz="2800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num>
                                    <m:den>
                                      <m:r>
                                        <a:rPr lang="en-IN" sz="28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IN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p>
                                          <m:r>
                                            <a:rPr lang="en-IN" sz="2800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r>
                                        <a:rPr lang="en-IN" sz="28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IN" sz="28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IN" sz="2800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p>
                                          <m:r>
                                            <a:rPr lang="en-IN" sz="2800" i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  <m:r>
                                        <a:rPr lang="en-IN" sz="2800" i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den>
                                  </m:f>
                                  <m:r>
                                    <m:rPr>
                                      <m:brk m:alnAt="7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 ;</m:t>
                                  </m:r>
                                  <m:d>
                                    <m:dPr>
                                      <m:ctrlP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d>
                                  <m:r>
                                    <m:rPr>
                                      <m:brk m:alnAt="7"/>
                                    </m:rPr>
                                    <a:rPr lang="en-IN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(0, 0)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      </m:t>
                                  </m:r>
                                  <m:r>
                                    <a:rPr lang="en-IN" sz="2800" i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       </m:t>
                                  </m:r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   </m:t>
                                  </m:r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  ;</m:t>
                                  </m:r>
                                  <m:d>
                                    <m:dPr>
                                      <m:ctrlPr>
                                        <a:rPr lang="en-I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  <m: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IN" sz="2800" i="0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d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IN" sz="2800" i="0">
                                      <a:latin typeface="Cambria Math" panose="02040503050406030204" pitchFamily="18" charset="0"/>
                                    </a:rPr>
                                    <m:t>(0, 0)</m:t>
                                  </m:r>
                                </m:e>
                              </m:mr>
                            </m:m>
                            <m:r>
                              <m:rPr>
                                <m:nor/>
                              </m:rPr>
                              <a:rPr lang="en-IN" sz="2800" dirty="0">
                                <a:solidFill>
                                  <a:srgbClr val="212121"/>
                                </a:solidFill>
                              </a:rPr>
                              <m:t>.</m:t>
                            </m:r>
                          </m:e>
                        </m:d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F68D86F-F806-48AD-B95F-0F7B83866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9182" y="1281141"/>
                  <a:ext cx="5974017" cy="149348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08B518-34C0-4182-9AFD-1AEBC9A46C39}"/>
                  </a:ext>
                </a:extLst>
              </p:cNvPr>
              <p:cNvSpPr txBox="1"/>
              <p:nvPr/>
            </p:nvSpPr>
            <p:spPr>
              <a:xfrm>
                <a:off x="113531" y="4835585"/>
                <a:ext cx="5672515" cy="4801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>
                <a:lvl1pPr indent="0" algn="just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None/>
                  <a:defRPr sz="2800">
                    <a:solidFill>
                      <a:schemeClr val="bg1"/>
                    </a:solidFill>
                  </a:defRPr>
                </a:lvl1pPr>
                <a:lvl2pPr marL="809625" indent="-352425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/>
                </a:lvl2pPr>
                <a:lvl3pPr marL="11430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/>
                </a:lvl3pPr>
                <a:lvl4pPr marL="16002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4pPr>
                <a:lvl5pPr marL="2057400" indent="-228600" algn="just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lvl="0" algn="l">
                  <a:buClr>
                    <a:srgbClr val="B84742"/>
                  </a:buClr>
                  <a:defRPr/>
                </a:pPr>
                <a:r>
                  <a:rPr kumimoji="0" lang="en-IN" sz="2800" b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Here, second </a:t>
                </a:r>
                <a:r>
                  <a:rPr kumimoji="0" lang="en-IN" sz="2800" b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Roboto Condensed"/>
                    <a:ea typeface="+mn-ea"/>
                    <a:cs typeface="+mn-cs"/>
                  </a:rPr>
                  <a:t>condition is not satisfied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IN" dirty="0">
                        <a:solidFill>
                          <a:schemeClr val="tx1"/>
                        </a:solidFill>
                      </a:rPr>
                      <m:t>.</m:t>
                    </m:r>
                  </m:oMath>
                </a14:m>
                <a:endParaRPr kumimoji="0" lang="en-IN" sz="2800" b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oboto Condensed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108B518-34C0-4182-9AFD-1AEBC9A46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31" y="4835585"/>
                <a:ext cx="5672515" cy="480131"/>
              </a:xfrm>
              <a:prstGeom prst="rect">
                <a:avLst/>
              </a:prstGeom>
              <a:blipFill>
                <a:blip r:embed="rId11"/>
                <a:stretch>
                  <a:fillRect l="-2258" t="-21519" b="-341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49151B8E-6B0C-4E22-91CF-573F1F807C98}"/>
              </a:ext>
            </a:extLst>
          </p:cNvPr>
          <p:cNvSpPr/>
          <p:nvPr/>
        </p:nvSpPr>
        <p:spPr>
          <a:xfrm>
            <a:off x="535743" y="5506835"/>
            <a:ext cx="4756694" cy="431809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288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6" grpId="0"/>
      <p:bldP spid="18" grpId="0" animBg="1"/>
      <p:bldP spid="11" grpId="0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21237-25B1-4C41-A52E-AAC4CB16B8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darshan.pipaliya@darshan.ac.in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9B9C5-6D35-4DBB-9C9C-BBA23EE9F6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918160597689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47A97E-07E5-4679-A2F2-102D7DA35B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Humanities &amp; Science Department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28DE67-9F69-4388-9734-5031E289B5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Darshan R. Pipaliya</a:t>
            </a:r>
            <a:endParaRPr lang="en-IN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8CD9787-B05F-40AE-A512-124D3A99C6E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677FDF1-46E9-47E1-A974-B878D8645D19}"/>
              </a:ext>
            </a:extLst>
          </p:cNvPr>
          <p:cNvGrpSpPr/>
          <p:nvPr/>
        </p:nvGrpSpPr>
        <p:grpSpPr>
          <a:xfrm>
            <a:off x="26704" y="1462475"/>
            <a:ext cx="8044476" cy="3103418"/>
            <a:chOff x="-12804" y="1537545"/>
            <a:chExt cx="8044476" cy="3103418"/>
          </a:xfrm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A4DBECA-252D-4599-A864-6399BFFEB65B}"/>
                </a:ext>
              </a:extLst>
            </p:cNvPr>
            <p:cNvSpPr txBox="1">
              <a:spLocks/>
            </p:cNvSpPr>
            <p:nvPr/>
          </p:nvSpPr>
          <p:spPr>
            <a:xfrm>
              <a:off x="-12804" y="2160999"/>
              <a:ext cx="2594560" cy="1856509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lvl="0"/>
            </a:lstStyle>
            <a:p>
              <a:r>
                <a:rPr lang="en-GB" dirty="0"/>
                <a:t> </a:t>
              </a:r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FB21F4C4-30D4-4011-8510-CF20FEFC370B}"/>
                </a:ext>
              </a:extLst>
            </p:cNvPr>
            <p:cNvSpPr/>
            <p:nvPr/>
          </p:nvSpPr>
          <p:spPr>
            <a:xfrm rot="5400000">
              <a:off x="2457725" y="1742096"/>
              <a:ext cx="3103418" cy="2694316"/>
            </a:xfrm>
            <a:prstGeom prst="hexagon">
              <a:avLst/>
            </a:prstGeom>
            <a:noFill/>
            <a:ln w="57150">
              <a:solidFill>
                <a:srgbClr val="0070C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GB" sz="4400" b="1">
                  <a:solidFill>
                    <a:schemeClr val="tx1"/>
                  </a:solidFill>
                </a:rPr>
                <a:t>THANK YOU</a:t>
              </a:r>
              <a:endParaRPr lang="en-GB" sz="4400" b="1" dirty="0">
                <a:solidFill>
                  <a:schemeClr val="tx1"/>
                </a:solidFill>
              </a:endParaRPr>
            </a:p>
          </p:txBody>
        </p:sp>
        <p:sp>
          <p:nvSpPr>
            <p:cNvPr id="2" name="Title 1">
              <a:extLst>
                <a:ext uri="{FF2B5EF4-FFF2-40B4-BE49-F238E27FC236}">
                  <a16:creationId xmlns:a16="http://schemas.microsoft.com/office/drawing/2014/main" id="{96D0D2A0-7D7D-452B-9ADA-174886259D92}"/>
                </a:ext>
              </a:extLst>
            </p:cNvPr>
            <p:cNvSpPr txBox="1">
              <a:spLocks/>
            </p:cNvSpPr>
            <p:nvPr/>
          </p:nvSpPr>
          <p:spPr>
            <a:xfrm rot="10800000">
              <a:off x="5437112" y="2160998"/>
              <a:ext cx="2594560" cy="1856509"/>
            </a:xfrm>
            <a:prstGeom prst="rect">
              <a:avLst/>
            </a:prstGeom>
            <a:gradFill>
              <a:gsLst>
                <a:gs pos="10000">
                  <a:srgbClr val="0E47A1"/>
                </a:gs>
                <a:gs pos="100000">
                  <a:srgbClr val="03A9F5"/>
                </a:gs>
              </a:gsLst>
              <a:lin ang="108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lvl="0"/>
            </a:lstStyle>
            <a:p>
              <a:r>
                <a:rPr lang="en-GB" dirty="0"/>
                <a:t> </a:t>
              </a:r>
            </a:p>
          </p:txBody>
        </p:sp>
      </p:grpSp>
      <p:sp>
        <p:nvSpPr>
          <p:cNvPr id="14" name="Text Placeholder 1026">
            <a:extLst>
              <a:ext uri="{FF2B5EF4-FFF2-40B4-BE49-F238E27FC236}">
                <a16:creationId xmlns:a16="http://schemas.microsoft.com/office/drawing/2014/main" id="{FEF62701-35D0-4293-B1CD-3E1D528004A9}"/>
              </a:ext>
            </a:extLst>
          </p:cNvPr>
          <p:cNvSpPr txBox="1">
            <a:spLocks/>
          </p:cNvSpPr>
          <p:nvPr/>
        </p:nvSpPr>
        <p:spPr>
          <a:xfrm>
            <a:off x="2621264" y="24657"/>
            <a:ext cx="4646358" cy="734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Mathematics-I</a:t>
            </a:r>
            <a:r>
              <a:rPr lang="en-IN" dirty="0"/>
              <a:t> </a:t>
            </a:r>
            <a:r>
              <a:rPr lang="en-IN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(M-I)</a:t>
            </a:r>
          </a:p>
          <a:p>
            <a:r>
              <a:rPr lang="en-IN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3110014</a:t>
            </a:r>
          </a:p>
        </p:txBody>
      </p:sp>
    </p:spTree>
    <p:extLst>
      <p:ext uri="{BB962C8B-B14F-4D97-AF65-F5344CB8AC3E}">
        <p14:creationId xmlns:p14="http://schemas.microsoft.com/office/powerpoint/2010/main" val="2509238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EA3C8597-8298-401B-B140-CFF0A417784A}"/>
              </a:ext>
            </a:extLst>
          </p:cNvPr>
          <p:cNvSpPr txBox="1">
            <a:spLocks/>
          </p:cNvSpPr>
          <p:nvPr/>
        </p:nvSpPr>
        <p:spPr>
          <a:xfrm>
            <a:off x="3183733" y="287118"/>
            <a:ext cx="3062521" cy="1138626"/>
          </a:xfrm>
          <a:prstGeom prst="doubleWave">
            <a:avLst>
              <a:gd name="adj1" fmla="val 6250"/>
              <a:gd name="adj2" fmla="val 37"/>
            </a:avLst>
          </a:prstGeom>
          <a:solidFill>
            <a:schemeClr val="accent5"/>
          </a:solidFill>
          <a:ln>
            <a:solidFill>
              <a:srgbClr val="002060"/>
            </a:solidFill>
          </a:ln>
        </p:spPr>
        <p:txBody>
          <a:bodyPr vert="horz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800" b="1" dirty="0"/>
              <a:t>OUTLINE</a:t>
            </a: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61928818-96DF-4AC5-95EC-C5EFB75BF4D2}"/>
              </a:ext>
            </a:extLst>
          </p:cNvPr>
          <p:cNvSpPr/>
          <p:nvPr/>
        </p:nvSpPr>
        <p:spPr>
          <a:xfrm>
            <a:off x="679452" y="2056669"/>
            <a:ext cx="283335" cy="231820"/>
          </a:xfrm>
          <a:prstGeom prst="chevron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2E2105-A3A6-4455-97EC-43954C3371FF}"/>
              </a:ext>
            </a:extLst>
          </p:cNvPr>
          <p:cNvSpPr txBox="1"/>
          <p:nvPr/>
        </p:nvSpPr>
        <p:spPr>
          <a:xfrm>
            <a:off x="962787" y="1910969"/>
            <a:ext cx="15841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Method:7</a:t>
            </a:r>
            <a:endParaRPr lang="en-IN" sz="2800" dirty="0"/>
          </a:p>
        </p:txBody>
      </p:sp>
      <p:sp>
        <p:nvSpPr>
          <p:cNvPr id="44" name="Arrow: Notched Right 43">
            <a:extLst>
              <a:ext uri="{FF2B5EF4-FFF2-40B4-BE49-F238E27FC236}">
                <a16:creationId xmlns:a16="http://schemas.microsoft.com/office/drawing/2014/main" id="{304A1AF3-ECE6-4FB2-8DE9-5948C8FC2F5E}"/>
              </a:ext>
            </a:extLst>
          </p:cNvPr>
          <p:cNvSpPr/>
          <p:nvPr/>
        </p:nvSpPr>
        <p:spPr>
          <a:xfrm>
            <a:off x="2681199" y="2021252"/>
            <a:ext cx="523911" cy="294519"/>
          </a:xfrm>
          <a:prstGeom prst="notchedRightArrow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1A6173-E0BA-4856-B9F2-47714D2259C4}"/>
              </a:ext>
            </a:extLst>
          </p:cNvPr>
          <p:cNvSpPr txBox="1"/>
          <p:nvPr/>
        </p:nvSpPr>
        <p:spPr>
          <a:xfrm>
            <a:off x="3179353" y="1910969"/>
            <a:ext cx="32978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Local Extreme Values</a:t>
            </a:r>
            <a:endParaRPr lang="en-IN" sz="2800" dirty="0"/>
          </a:p>
        </p:txBody>
      </p:sp>
      <p:sp>
        <p:nvSpPr>
          <p:cNvPr id="46" name="Arrow: Chevron 45">
            <a:extLst>
              <a:ext uri="{FF2B5EF4-FFF2-40B4-BE49-F238E27FC236}">
                <a16:creationId xmlns:a16="http://schemas.microsoft.com/office/drawing/2014/main" id="{4356E2B5-95D6-4356-85A3-868C3AF38AFE}"/>
              </a:ext>
            </a:extLst>
          </p:cNvPr>
          <p:cNvSpPr/>
          <p:nvPr/>
        </p:nvSpPr>
        <p:spPr>
          <a:xfrm>
            <a:off x="679452" y="2776971"/>
            <a:ext cx="283335" cy="231820"/>
          </a:xfrm>
          <a:prstGeom prst="chevron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BDC48F-109D-4FA4-AEA7-1479D1B05B12}"/>
              </a:ext>
            </a:extLst>
          </p:cNvPr>
          <p:cNvSpPr txBox="1"/>
          <p:nvPr/>
        </p:nvSpPr>
        <p:spPr>
          <a:xfrm>
            <a:off x="962787" y="2631271"/>
            <a:ext cx="15841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Method:8</a:t>
            </a:r>
            <a:endParaRPr lang="en-IN" sz="2800" dirty="0"/>
          </a:p>
        </p:txBody>
      </p:sp>
      <p:sp>
        <p:nvSpPr>
          <p:cNvPr id="48" name="Arrow: Notched Right 47">
            <a:extLst>
              <a:ext uri="{FF2B5EF4-FFF2-40B4-BE49-F238E27FC236}">
                <a16:creationId xmlns:a16="http://schemas.microsoft.com/office/drawing/2014/main" id="{1AA7DB78-9364-44C9-9FA5-7A0268253EBE}"/>
              </a:ext>
            </a:extLst>
          </p:cNvPr>
          <p:cNvSpPr/>
          <p:nvPr/>
        </p:nvSpPr>
        <p:spPr>
          <a:xfrm>
            <a:off x="2706957" y="2741554"/>
            <a:ext cx="523911" cy="294519"/>
          </a:xfrm>
          <a:prstGeom prst="notchedRightArrow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AA349D7-D2AE-4666-8009-ED9003B596B8}"/>
              </a:ext>
            </a:extLst>
          </p:cNvPr>
          <p:cNvSpPr txBox="1"/>
          <p:nvPr/>
        </p:nvSpPr>
        <p:spPr>
          <a:xfrm>
            <a:off x="3205111" y="2631271"/>
            <a:ext cx="34265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+mj-lt"/>
              </a:rPr>
              <a:t>Lagrange’s Multipliers</a:t>
            </a:r>
            <a:endParaRPr lang="en-IN" sz="2800" dirty="0"/>
          </a:p>
        </p:txBody>
      </p:sp>
      <p:sp>
        <p:nvSpPr>
          <p:cNvPr id="50" name="Arrow: Chevron 49">
            <a:extLst>
              <a:ext uri="{FF2B5EF4-FFF2-40B4-BE49-F238E27FC236}">
                <a16:creationId xmlns:a16="http://schemas.microsoft.com/office/drawing/2014/main" id="{784A8C69-B46F-4259-A0FA-8E36D9C4BD99}"/>
              </a:ext>
            </a:extLst>
          </p:cNvPr>
          <p:cNvSpPr/>
          <p:nvPr/>
        </p:nvSpPr>
        <p:spPr>
          <a:xfrm>
            <a:off x="679452" y="3489138"/>
            <a:ext cx="283335" cy="231820"/>
          </a:xfrm>
          <a:prstGeom prst="chevron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4258A4-6D13-4DF4-947F-701D192F31A7}"/>
              </a:ext>
            </a:extLst>
          </p:cNvPr>
          <p:cNvSpPr txBox="1"/>
          <p:nvPr/>
        </p:nvSpPr>
        <p:spPr>
          <a:xfrm>
            <a:off x="962787" y="3343438"/>
            <a:ext cx="15841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Method:9</a:t>
            </a:r>
            <a:endParaRPr lang="en-IN" sz="2800" dirty="0"/>
          </a:p>
        </p:txBody>
      </p:sp>
      <p:sp>
        <p:nvSpPr>
          <p:cNvPr id="52" name="Arrow: Notched Right 51">
            <a:extLst>
              <a:ext uri="{FF2B5EF4-FFF2-40B4-BE49-F238E27FC236}">
                <a16:creationId xmlns:a16="http://schemas.microsoft.com/office/drawing/2014/main" id="{524A96EB-FC51-4BB8-8E74-363CB39CD461}"/>
              </a:ext>
            </a:extLst>
          </p:cNvPr>
          <p:cNvSpPr/>
          <p:nvPr/>
        </p:nvSpPr>
        <p:spPr>
          <a:xfrm>
            <a:off x="2706957" y="3453721"/>
            <a:ext cx="523911" cy="294519"/>
          </a:xfrm>
          <a:prstGeom prst="notchedRightArrow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96D2D13-98F2-495B-B220-E6C6CD1B1263}"/>
              </a:ext>
            </a:extLst>
          </p:cNvPr>
          <p:cNvSpPr txBox="1"/>
          <p:nvPr/>
        </p:nvSpPr>
        <p:spPr>
          <a:xfrm>
            <a:off x="3205112" y="3343438"/>
            <a:ext cx="14315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Gradient</a:t>
            </a:r>
            <a:endParaRPr lang="en-IN" sz="2800" dirty="0"/>
          </a:p>
        </p:txBody>
      </p:sp>
      <p:sp>
        <p:nvSpPr>
          <p:cNvPr id="54" name="Arrow: Chevron 53">
            <a:extLst>
              <a:ext uri="{FF2B5EF4-FFF2-40B4-BE49-F238E27FC236}">
                <a16:creationId xmlns:a16="http://schemas.microsoft.com/office/drawing/2014/main" id="{44DE02AD-31F3-43C1-A6AC-6961B5A78D05}"/>
              </a:ext>
            </a:extLst>
          </p:cNvPr>
          <p:cNvSpPr/>
          <p:nvPr/>
        </p:nvSpPr>
        <p:spPr>
          <a:xfrm>
            <a:off x="679452" y="4231095"/>
            <a:ext cx="283335" cy="231820"/>
          </a:xfrm>
          <a:prstGeom prst="chevron">
            <a:avLst/>
          </a:prstGeom>
          <a:solidFill>
            <a:srgbClr val="C00000"/>
          </a:solidFill>
          <a:ln w="3175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ADEA716-6663-4112-A1A4-720E452856A9}"/>
              </a:ext>
            </a:extLst>
          </p:cNvPr>
          <p:cNvSpPr txBox="1"/>
          <p:nvPr/>
        </p:nvSpPr>
        <p:spPr>
          <a:xfrm>
            <a:off x="962787" y="4085395"/>
            <a:ext cx="18081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Method:10</a:t>
            </a:r>
            <a:endParaRPr lang="en-IN" sz="2800" dirty="0"/>
          </a:p>
        </p:txBody>
      </p:sp>
      <p:sp>
        <p:nvSpPr>
          <p:cNvPr id="56" name="Arrow: Notched Right 55">
            <a:extLst>
              <a:ext uri="{FF2B5EF4-FFF2-40B4-BE49-F238E27FC236}">
                <a16:creationId xmlns:a16="http://schemas.microsoft.com/office/drawing/2014/main" id="{229B5EC8-F641-44E4-B80E-6E94959599DE}"/>
              </a:ext>
            </a:extLst>
          </p:cNvPr>
          <p:cNvSpPr/>
          <p:nvPr/>
        </p:nvSpPr>
        <p:spPr>
          <a:xfrm>
            <a:off x="2706957" y="4195678"/>
            <a:ext cx="523911" cy="294519"/>
          </a:xfrm>
          <a:prstGeom prst="notchedRightArrow">
            <a:avLst/>
          </a:prstGeom>
          <a:solidFill>
            <a:schemeClr val="accent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0B5616-4A63-4423-8AC2-D888E5D48993}"/>
              </a:ext>
            </a:extLst>
          </p:cNvPr>
          <p:cNvSpPr txBox="1"/>
          <p:nvPr/>
        </p:nvSpPr>
        <p:spPr>
          <a:xfrm>
            <a:off x="3205112" y="4085395"/>
            <a:ext cx="32720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dirty="0">
                <a:solidFill>
                  <a:schemeClr val="tx1"/>
                </a:solidFill>
                <a:latin typeface="+mj-lt"/>
              </a:rPr>
              <a:t>Directional Derivative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93211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44" grpId="0" animBg="1"/>
      <p:bldP spid="45" grpId="0"/>
      <p:bldP spid="46" grpId="0" animBg="1"/>
      <p:bldP spid="47" grpId="0"/>
      <p:bldP spid="48" grpId="0" animBg="1"/>
      <p:bldP spid="49" grpId="0"/>
      <p:bldP spid="50" grpId="0" animBg="1"/>
      <p:bldP spid="51" grpId="0"/>
      <p:bldP spid="52" grpId="0" animBg="1"/>
      <p:bldP spid="53" grpId="0"/>
      <p:bldP spid="54" grpId="0" animBg="1"/>
      <p:bldP spid="55" grpId="0"/>
      <p:bldP spid="56" grpId="0" animBg="1"/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3CF9F-8EE8-4E22-9B28-4B3FBAEA4D67}"/>
              </a:ext>
            </a:extLst>
          </p:cNvPr>
          <p:cNvSpPr txBox="1">
            <a:spLocks/>
          </p:cNvSpPr>
          <p:nvPr/>
        </p:nvSpPr>
        <p:spPr>
          <a:xfrm>
            <a:off x="868214" y="2110582"/>
            <a:ext cx="10518750" cy="1876091"/>
          </a:xfrm>
          <a:prstGeom prst="doubleWave">
            <a:avLst>
              <a:gd name="adj1" fmla="val 6250"/>
              <a:gd name="adj2" fmla="val 0"/>
            </a:avLst>
          </a:prstGeom>
          <a:solidFill>
            <a:schemeClr val="accent5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5400" b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9C31-C930-4291-8068-40C1A8C52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68686"/>
            <a:ext cx="1741714" cy="15893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9E1F07-4502-43AC-927D-E2E57934E7E3}"/>
              </a:ext>
            </a:extLst>
          </p:cNvPr>
          <p:cNvSpPr txBox="1"/>
          <p:nvPr/>
        </p:nvSpPr>
        <p:spPr>
          <a:xfrm>
            <a:off x="1130244" y="2687137"/>
            <a:ext cx="21797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Method:1</a:t>
            </a:r>
            <a:endParaRPr lang="en-IN" sz="4000" dirty="0"/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CDA6EF38-8AF1-43A5-8A55-5706410765B6}"/>
              </a:ext>
            </a:extLst>
          </p:cNvPr>
          <p:cNvSpPr/>
          <p:nvPr/>
        </p:nvSpPr>
        <p:spPr>
          <a:xfrm>
            <a:off x="3297114" y="2828578"/>
            <a:ext cx="705271" cy="425003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FBA375-40BD-4010-AF73-AEA3092A164B}"/>
              </a:ext>
            </a:extLst>
          </p:cNvPr>
          <p:cNvSpPr txBox="1"/>
          <p:nvPr/>
        </p:nvSpPr>
        <p:spPr>
          <a:xfrm>
            <a:off x="4002385" y="2694684"/>
            <a:ext cx="74876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/>
              <a:t>Limit of Function of Two Variables 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854691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4B80-3112-4472-B7DA-1E9BFF52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of Several Variables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C6B7CF-5A1A-40AF-8320-FDCCCED539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808437"/>
              </a:xfrm>
            </p:spPr>
            <p:txBody>
              <a:bodyPr/>
              <a:lstStyle/>
              <a:p>
                <a:r>
                  <a:rPr lang="en-US" dirty="0"/>
                  <a:t>A function of </a:t>
                </a:r>
                <a:r>
                  <a:rPr lang="en-US" dirty="0">
                    <a:solidFill>
                      <a:srgbClr val="FF0000"/>
                    </a:solidFill>
                  </a:rPr>
                  <a:t>two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rgbClr val="FF0000"/>
                    </a:solidFill>
                  </a:rPr>
                  <a:t>more than two </a:t>
                </a:r>
                <a:r>
                  <a:rPr lang="en-US" dirty="0">
                    <a:solidFill>
                      <a:srgbClr val="7030A0"/>
                    </a:solidFill>
                  </a:rPr>
                  <a:t>variables</a:t>
                </a:r>
                <a:r>
                  <a:rPr lang="en-US" dirty="0"/>
                  <a:t> is said to be function of several</a:t>
                </a:r>
              </a:p>
              <a:p>
                <a:pPr lvl="1">
                  <a:lnSpc>
                    <a:spcPct val="150000"/>
                  </a:lnSpc>
                </a:pPr>
                <a:endParaRPr lang="en-IN" dirty="0"/>
              </a:p>
              <a:p>
                <a:pPr lvl="1">
                  <a:lnSpc>
                    <a:spcPct val="150000"/>
                  </a:lnSpc>
                </a:pPr>
                <a:r>
                  <a:rPr lang="en-IN" dirty="0"/>
                  <a:t>The </a:t>
                </a:r>
                <a:r>
                  <a:rPr lang="en-IN" dirty="0">
                    <a:solidFill>
                      <a:srgbClr val="FF0000"/>
                    </a:solidFill>
                  </a:rPr>
                  <a:t>area</a:t>
                </a:r>
                <a:r>
                  <a:rPr lang="en-IN" dirty="0"/>
                  <a:t> of </a:t>
                </a:r>
                <a:r>
                  <a:rPr lang="en-IN" dirty="0">
                    <a:solidFill>
                      <a:srgbClr val="FF0000"/>
                    </a:solidFill>
                  </a:rPr>
                  <a:t>rectangle</a:t>
                </a:r>
                <a:r>
                  <a:rPr lang="en-IN" dirty="0"/>
                  <a:t> is a function of two variables.</a:t>
                </a:r>
              </a:p>
              <a:p>
                <a:pPr marL="2244725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I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2244725" lvl="1" indent="0">
                  <a:lnSpc>
                    <a:spcPct val="150000"/>
                  </a:lnSpc>
                  <a:buNone/>
                </a:pPr>
                <a:endParaRPr lang="en-IN" dirty="0">
                  <a:solidFill>
                    <a:srgbClr val="FF0000"/>
                  </a:solidFill>
                </a:endParaRPr>
              </a:p>
              <a:p>
                <a:pPr lvl="1">
                  <a:lnSpc>
                    <a:spcPct val="150000"/>
                  </a:lnSpc>
                </a:pPr>
                <a:endParaRPr lang="en-IN" dirty="0"/>
              </a:p>
              <a:p>
                <a:pPr lvl="1">
                  <a:lnSpc>
                    <a:spcPct val="150000"/>
                  </a:lnSpc>
                </a:pPr>
                <a:r>
                  <a:rPr lang="en-IN" dirty="0"/>
                  <a:t>The </a:t>
                </a:r>
                <a:r>
                  <a:rPr lang="en-IN" dirty="0">
                    <a:solidFill>
                      <a:srgbClr val="FF0000"/>
                    </a:solidFill>
                  </a:rPr>
                  <a:t>volume</a:t>
                </a:r>
                <a:r>
                  <a:rPr lang="en-IN" dirty="0"/>
                  <a:t> of a </a:t>
                </a:r>
                <a:r>
                  <a:rPr lang="en-IN" dirty="0">
                    <a:solidFill>
                      <a:srgbClr val="FF0000"/>
                    </a:solidFill>
                  </a:rPr>
                  <a:t>rectangular box</a:t>
                </a:r>
                <a:r>
                  <a:rPr lang="en-IN" dirty="0"/>
                  <a:t> is a function of three variables.</a:t>
                </a:r>
              </a:p>
              <a:p>
                <a:pPr marL="2244725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I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IN" dirty="0">
                  <a:solidFill>
                    <a:schemeClr val="accent6"/>
                  </a:solidFill>
                </a:endParaRPr>
              </a:p>
              <a:p>
                <a:pPr marL="2244725" lvl="1" indent="0">
                  <a:buNone/>
                </a:pPr>
                <a:endParaRPr lang="en-I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C6B7CF-5A1A-40AF-8320-FDCCCED539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808437"/>
              </a:xfrm>
              <a:blipFill>
                <a:blip r:embed="rId2"/>
                <a:stretch>
                  <a:fillRect l="-971" t="-13636" b="-46136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A38B84F-94E2-44C9-8485-9F6B585BD089}"/>
              </a:ext>
            </a:extLst>
          </p:cNvPr>
          <p:cNvSpPr/>
          <p:nvPr/>
        </p:nvSpPr>
        <p:spPr>
          <a:xfrm>
            <a:off x="9506034" y="1997383"/>
            <a:ext cx="2143960" cy="932743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696AB0-0B4E-42B2-ACF0-95A10AB27A6F}"/>
              </a:ext>
            </a:extLst>
          </p:cNvPr>
          <p:cNvGrpSpPr/>
          <p:nvPr/>
        </p:nvGrpSpPr>
        <p:grpSpPr>
          <a:xfrm>
            <a:off x="9506034" y="2979245"/>
            <a:ext cx="2154827" cy="517228"/>
            <a:chOff x="9201231" y="3487852"/>
            <a:chExt cx="2190831" cy="61973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DA88189-7035-4BFD-BF84-894144766093}"/>
                </a:ext>
              </a:extLst>
            </p:cNvPr>
            <p:cNvGrpSpPr/>
            <p:nvPr/>
          </p:nvGrpSpPr>
          <p:grpSpPr>
            <a:xfrm>
              <a:off x="9201231" y="3487852"/>
              <a:ext cx="2190831" cy="341746"/>
              <a:chOff x="9201231" y="3487852"/>
              <a:chExt cx="2190831" cy="341746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66F961AD-5448-4977-B0B6-282C55D7B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01231" y="3658726"/>
                <a:ext cx="2190831" cy="0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843C4C5-4196-4DEC-8F35-6ECF07DAB357}"/>
                  </a:ext>
                </a:extLst>
              </p:cNvPr>
              <p:cNvCxnSpPr/>
              <p:nvPr/>
            </p:nvCxnSpPr>
            <p:spPr>
              <a:xfrm>
                <a:off x="9201231" y="3487853"/>
                <a:ext cx="0" cy="341745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F104181-CADE-4134-A7E7-C0643197543B}"/>
                  </a:ext>
                </a:extLst>
              </p:cNvPr>
              <p:cNvCxnSpPr/>
              <p:nvPr/>
            </p:nvCxnSpPr>
            <p:spPr>
              <a:xfrm>
                <a:off x="11392062" y="3487852"/>
                <a:ext cx="0" cy="341745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ED992E9-A69B-476F-8F94-06E56466664B}"/>
                    </a:ext>
                  </a:extLst>
                </p:cNvPr>
                <p:cNvSpPr txBox="1"/>
                <p:nvPr/>
              </p:nvSpPr>
              <p:spPr>
                <a:xfrm>
                  <a:off x="10158426" y="3628181"/>
                  <a:ext cx="290946" cy="4794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IN" sz="2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ED992E9-A69B-476F-8F94-06E5646666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58426" y="3628181"/>
                  <a:ext cx="290946" cy="47940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605393C-8788-47B5-B4BC-AA08DA970336}"/>
              </a:ext>
            </a:extLst>
          </p:cNvPr>
          <p:cNvGrpSpPr/>
          <p:nvPr/>
        </p:nvGrpSpPr>
        <p:grpSpPr>
          <a:xfrm>
            <a:off x="8954497" y="2006618"/>
            <a:ext cx="463314" cy="932743"/>
            <a:chOff x="11373179" y="2311400"/>
            <a:chExt cx="471055" cy="11176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8D63665-2FF5-4101-AA0F-3B7E251BB2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96469" y="2311400"/>
              <a:ext cx="335313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7F549E3-98FC-4B32-A1B9-B8BF92AB8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08921" y="3429000"/>
              <a:ext cx="335313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08DD6B9-4614-49A8-85BE-C404266D7A9A}"/>
                </a:ext>
              </a:extLst>
            </p:cNvPr>
            <p:cNvCxnSpPr/>
            <p:nvPr/>
          </p:nvCxnSpPr>
          <p:spPr>
            <a:xfrm>
              <a:off x="11664125" y="2311400"/>
              <a:ext cx="0" cy="1117600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CD21213-D3ED-46B8-A4DE-1B95E28EEF7A}"/>
                    </a:ext>
                  </a:extLst>
                </p:cNvPr>
                <p:cNvSpPr txBox="1"/>
                <p:nvPr/>
              </p:nvSpPr>
              <p:spPr>
                <a:xfrm>
                  <a:off x="11373179" y="2615324"/>
                  <a:ext cx="290946" cy="4794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oMath>
                    </m:oMathPara>
                  </a14:m>
                  <a:endParaRPr lang="en-IN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CD21213-D3ED-46B8-A4DE-1B95E28EEF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73179" y="2615324"/>
                  <a:ext cx="290946" cy="479406"/>
                </a:xfrm>
                <a:prstGeom prst="rect">
                  <a:avLst/>
                </a:prstGeom>
                <a:blipFill>
                  <a:blip r:embed="rId4"/>
                  <a:stretch>
                    <a:fillRect r="-8511" b="-9231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083D08-A21B-402A-A3C0-C7E7B1F5A07C}"/>
              </a:ext>
            </a:extLst>
          </p:cNvPr>
          <p:cNvGrpSpPr/>
          <p:nvPr/>
        </p:nvGrpSpPr>
        <p:grpSpPr>
          <a:xfrm>
            <a:off x="8945118" y="4599151"/>
            <a:ext cx="489883" cy="1449975"/>
            <a:chOff x="11385630" y="2045806"/>
            <a:chExt cx="458604" cy="173733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1730754-8769-40E7-998B-493623FA25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96469" y="2045806"/>
              <a:ext cx="335313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3F57D8C-65F4-4C6E-90AD-84B625B849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08921" y="3783139"/>
              <a:ext cx="335313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54C3B75-12EF-4572-AC04-7C33393EB148}"/>
                </a:ext>
              </a:extLst>
            </p:cNvPr>
            <p:cNvCxnSpPr>
              <a:cxnSpLocks/>
            </p:cNvCxnSpPr>
            <p:nvPr/>
          </p:nvCxnSpPr>
          <p:spPr>
            <a:xfrm>
              <a:off x="11662316" y="2045806"/>
              <a:ext cx="14261" cy="1737333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FDC8428-CCC6-4DE2-9827-B7F91EF194DE}"/>
                    </a:ext>
                  </a:extLst>
                </p:cNvPr>
                <p:cNvSpPr txBox="1"/>
                <p:nvPr/>
              </p:nvSpPr>
              <p:spPr>
                <a:xfrm>
                  <a:off x="11385630" y="2714418"/>
                  <a:ext cx="290946" cy="4794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oMath>
                    </m:oMathPara>
                  </a14:m>
                  <a:endParaRPr lang="en-IN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FDC8428-CCC6-4DE2-9827-B7F91EF194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85630" y="2714418"/>
                  <a:ext cx="290946" cy="479404"/>
                </a:xfrm>
                <a:prstGeom prst="rect">
                  <a:avLst/>
                </a:prstGeom>
                <a:blipFill>
                  <a:blip r:embed="rId5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138A1F5-4284-4819-A9DC-063A360EEFA3}"/>
              </a:ext>
            </a:extLst>
          </p:cNvPr>
          <p:cNvGrpSpPr/>
          <p:nvPr/>
        </p:nvGrpSpPr>
        <p:grpSpPr>
          <a:xfrm>
            <a:off x="9516894" y="6157195"/>
            <a:ext cx="1677578" cy="533633"/>
            <a:chOff x="9201231" y="3487853"/>
            <a:chExt cx="1705608" cy="63939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023966-C714-4638-AEF0-C984C9570450}"/>
                </a:ext>
              </a:extLst>
            </p:cNvPr>
            <p:cNvGrpSpPr/>
            <p:nvPr/>
          </p:nvGrpSpPr>
          <p:grpSpPr>
            <a:xfrm>
              <a:off x="9201231" y="3487853"/>
              <a:ext cx="1705608" cy="341745"/>
              <a:chOff x="9201231" y="3487853"/>
              <a:chExt cx="1705608" cy="341745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39FB43B8-1D24-4542-A634-EFEEB8F7DA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01231" y="3658726"/>
                <a:ext cx="1705608" cy="0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0B11725-E042-44D6-9B43-9865E73DCC1C}"/>
                  </a:ext>
                </a:extLst>
              </p:cNvPr>
              <p:cNvCxnSpPr/>
              <p:nvPr/>
            </p:nvCxnSpPr>
            <p:spPr>
              <a:xfrm>
                <a:off x="9201231" y="3487853"/>
                <a:ext cx="0" cy="341745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0021892-C4CE-4C54-AC2B-42E925A1B4A4}"/>
                  </a:ext>
                </a:extLst>
              </p:cNvPr>
              <p:cNvCxnSpPr/>
              <p:nvPr/>
            </p:nvCxnSpPr>
            <p:spPr>
              <a:xfrm>
                <a:off x="10906839" y="3487853"/>
                <a:ext cx="0" cy="341745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88823C6-E2A2-4FBC-BAF0-070E0DCDF20B}"/>
                    </a:ext>
                  </a:extLst>
                </p:cNvPr>
                <p:cNvSpPr txBox="1"/>
                <p:nvPr/>
              </p:nvSpPr>
              <p:spPr>
                <a:xfrm>
                  <a:off x="9908562" y="3647839"/>
                  <a:ext cx="290946" cy="4794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oMath>
                    </m:oMathPara>
                  </a14:m>
                  <a:endParaRPr lang="en-IN" sz="20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88823C6-E2A2-4FBC-BAF0-070E0DCDF2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8562" y="3647839"/>
                  <a:ext cx="290946" cy="47940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04361F3-D0DD-4484-9667-A54D02690D9B}"/>
              </a:ext>
            </a:extLst>
          </p:cNvPr>
          <p:cNvGrpSpPr/>
          <p:nvPr/>
        </p:nvGrpSpPr>
        <p:grpSpPr>
          <a:xfrm>
            <a:off x="9516894" y="4098529"/>
            <a:ext cx="2143962" cy="1950597"/>
            <a:chOff x="9516894" y="4110172"/>
            <a:chExt cx="2143962" cy="1950597"/>
          </a:xfrm>
        </p:grpSpPr>
        <p:sp>
          <p:nvSpPr>
            <p:cNvPr id="25" name="Cube 24">
              <a:extLst>
                <a:ext uri="{FF2B5EF4-FFF2-40B4-BE49-F238E27FC236}">
                  <a16:creationId xmlns:a16="http://schemas.microsoft.com/office/drawing/2014/main" id="{2E7BDF26-9080-4A86-8FF5-7F221C6B3D2F}"/>
                </a:ext>
              </a:extLst>
            </p:cNvPr>
            <p:cNvSpPr/>
            <p:nvPr/>
          </p:nvSpPr>
          <p:spPr>
            <a:xfrm rot="10800000">
              <a:off x="9516895" y="4110172"/>
              <a:ext cx="2143961" cy="1950597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C347411-28E7-45B7-BE57-E937CB78DA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92630" y="4599151"/>
              <a:ext cx="1842" cy="1443968"/>
            </a:xfrm>
            <a:prstGeom prst="line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BD90BB9-5453-4AF8-9EB4-42D2153A30B5}"/>
                </a:ext>
              </a:extLst>
            </p:cNvPr>
            <p:cNvCxnSpPr/>
            <p:nvPr/>
          </p:nvCxnSpPr>
          <p:spPr>
            <a:xfrm>
              <a:off x="9516894" y="4599151"/>
              <a:ext cx="1675736" cy="0"/>
            </a:xfrm>
            <a:prstGeom prst="line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EFF32B7-9E4B-416C-82E4-74F92D4481CB}"/>
                </a:ext>
              </a:extLst>
            </p:cNvPr>
            <p:cNvCxnSpPr/>
            <p:nvPr/>
          </p:nvCxnSpPr>
          <p:spPr>
            <a:xfrm flipH="1">
              <a:off x="11192630" y="4110172"/>
              <a:ext cx="457364" cy="488979"/>
            </a:xfrm>
            <a:prstGeom prst="line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4FD6BF3-C799-497D-A0D8-19511D5BCFBF}"/>
              </a:ext>
            </a:extLst>
          </p:cNvPr>
          <p:cNvGrpSpPr/>
          <p:nvPr/>
        </p:nvGrpSpPr>
        <p:grpSpPr>
          <a:xfrm>
            <a:off x="11249728" y="5652651"/>
            <a:ext cx="674415" cy="704178"/>
            <a:chOff x="9328567" y="5357091"/>
            <a:chExt cx="674415" cy="704178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5E2FB5A-CA1A-41B6-924C-F03F8059DE66}"/>
                </a:ext>
              </a:extLst>
            </p:cNvPr>
            <p:cNvCxnSpPr>
              <a:cxnSpLocks/>
            </p:cNvCxnSpPr>
            <p:nvPr/>
          </p:nvCxnSpPr>
          <p:spPr>
            <a:xfrm>
              <a:off x="9328567" y="5816679"/>
              <a:ext cx="179091" cy="22644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207A8E5-5632-436A-A72A-A78BCF05751E}"/>
                </a:ext>
              </a:extLst>
            </p:cNvPr>
            <p:cNvCxnSpPr>
              <a:cxnSpLocks/>
            </p:cNvCxnSpPr>
            <p:nvPr/>
          </p:nvCxnSpPr>
          <p:spPr>
            <a:xfrm>
              <a:off x="9827491" y="5357091"/>
              <a:ext cx="175491" cy="230909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83D0040-7BA9-4861-BEDB-32E70F8A13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17811" y="5472547"/>
              <a:ext cx="497425" cy="480152"/>
            </a:xfrm>
            <a:prstGeom prst="straightConnector1">
              <a:avLst/>
            </a:prstGeom>
            <a:ln w="28575">
              <a:solidFill>
                <a:srgbClr val="7030A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F24280C6-3A66-46D2-8571-4E1696EA5AAF}"/>
                    </a:ext>
                  </a:extLst>
                </p:cNvPr>
                <p:cNvSpPr txBox="1"/>
                <p:nvPr/>
              </p:nvSpPr>
              <p:spPr>
                <a:xfrm>
                  <a:off x="9598030" y="5661159"/>
                  <a:ext cx="28616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i="0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oMath>
                    </m:oMathPara>
                  </a14:m>
                  <a:endParaRPr lang="en-IN" sz="20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F24280C6-3A66-46D2-8571-4E1696EA5A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8030" y="5661159"/>
                  <a:ext cx="286165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5C2015B-FEBF-457A-A8E8-725AAC5D68D5}"/>
              </a:ext>
            </a:extLst>
          </p:cNvPr>
          <p:cNvSpPr txBox="1"/>
          <p:nvPr/>
        </p:nvSpPr>
        <p:spPr>
          <a:xfrm>
            <a:off x="411018" y="1254686"/>
            <a:ext cx="16302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variables.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107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989EA8-B9F9-4A5C-B735-B55E022D64C5}"/>
                  </a:ext>
                </a:extLst>
              </p:cNvPr>
              <p:cNvSpPr txBox="1"/>
              <p:nvPr/>
            </p:nvSpPr>
            <p:spPr>
              <a:xfrm>
                <a:off x="131179" y="3057580"/>
                <a:ext cx="58650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=(</m:t>
                              </m:r>
                              <m:r>
                                <a:rPr lang="en-IN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−5</m:t>
                          </m:r>
                          <m:d>
                            <m:d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989EA8-B9F9-4A5C-B735-B55E022D6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" y="3057580"/>
                <a:ext cx="586509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1F4FD4C-FE96-4E03-AC58-99ABF914C942}"/>
                  </a:ext>
                </a:extLst>
              </p:cNvPr>
              <p:cNvSpPr txBox="1"/>
              <p:nvPr/>
            </p:nvSpPr>
            <p:spPr>
              <a:xfrm>
                <a:off x="131177" y="3053151"/>
                <a:ext cx="58650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=(</m:t>
                              </m:r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−5</m:t>
                          </m:r>
                          <m:d>
                            <m:d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1F4FD4C-FE96-4E03-AC58-99ABF914C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3053151"/>
                <a:ext cx="586509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2560D3-52DC-4924-88FB-7A291A9BB398}"/>
                  </a:ext>
                </a:extLst>
              </p:cNvPr>
              <p:cNvSpPr txBox="1"/>
              <p:nvPr/>
            </p:nvSpPr>
            <p:spPr>
              <a:xfrm>
                <a:off x="131177" y="3057107"/>
                <a:ext cx="53653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=(</m:t>
                              </m:r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I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800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sz="28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−5</m:t>
                          </m:r>
                          <m:d>
                            <m:dPr>
                              <m:ctrlPr>
                                <a:rPr lang="en-I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IN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IN" sz="2800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2560D3-52DC-4924-88FB-7A291A9BB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3057107"/>
                <a:ext cx="536538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FB4240-982D-472C-BAC1-ACB7B554BE2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Example of Limit of Function of Two Variables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𝐟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8FB4240-982D-472C-BAC1-ACB7B554BE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A4A9E-1F60-464D-A5FD-BCB0ED296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4217"/>
            <a:ext cx="1725329" cy="449136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 1: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135B37-6D81-4E58-8CE5-CF6335CA10D6}"/>
                  </a:ext>
                </a:extLst>
              </p:cNvPr>
              <p:cNvSpPr txBox="1"/>
              <p:nvPr/>
            </p:nvSpPr>
            <p:spPr>
              <a:xfrm>
                <a:off x="546814" y="2181513"/>
                <a:ext cx="4724402" cy="635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80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sz="280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  <m:sup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latin typeface="Cambria Math" panose="02040503050406030204" pitchFamily="18" charset="0"/>
                            </a:rPr>
                            <m:t>lim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sup>
                        <m:e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IN" sz="2800" i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−5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latin typeface="Cambria Math" panose="02040503050406030204" pitchFamily="18" charset="0"/>
                            </a:rPr>
                            <m:t>x</m:t>
                          </m:r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IN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sPre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135B37-6D81-4E58-8CE5-CF6335CA1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14" y="2181513"/>
                <a:ext cx="4724402" cy="6359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0FB24-1AF9-47B1-AF66-A9312313DC54}"/>
                  </a:ext>
                </a:extLst>
              </p:cNvPr>
              <p:cNvSpPr txBox="1"/>
              <p:nvPr/>
            </p:nvSpPr>
            <p:spPr>
              <a:xfrm>
                <a:off x="131179" y="3728532"/>
                <a:ext cx="12810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IN" sz="2800" b="0" i="0" smtClean="0">
                              <a:latin typeface="Cambria Math" panose="02040503050406030204" pitchFamily="18" charset="0"/>
                            </a:rPr>
                            <m:t>=625</m:t>
                          </m:r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E0FB24-1AF9-47B1-AF66-A9312313D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9" y="3728532"/>
                <a:ext cx="128106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9F1ED2-652C-4E81-9C7B-40CBD83F3F24}"/>
                  </a:ext>
                </a:extLst>
              </p:cNvPr>
              <p:cNvSpPr txBox="1"/>
              <p:nvPr/>
            </p:nvSpPr>
            <p:spPr>
              <a:xfrm>
                <a:off x="5996271" y="2285386"/>
                <a:ext cx="25584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800" dirty="0"/>
                  <a:t>Substitute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I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IN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9F1ED2-652C-4E81-9C7B-40CBD83F3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271" y="2285386"/>
                <a:ext cx="2558449" cy="523220"/>
              </a:xfrm>
              <a:prstGeom prst="rect">
                <a:avLst/>
              </a:prstGeom>
              <a:blipFill>
                <a:blip r:embed="rId8"/>
                <a:stretch>
                  <a:fillRect l="-5012" t="-12791" b="-313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9FF544-A10B-4E7D-8E9E-4243DFD292C6}"/>
              </a:ext>
            </a:extLst>
          </p:cNvPr>
          <p:cNvSpPr txBox="1">
            <a:spLocks/>
          </p:cNvSpPr>
          <p:nvPr/>
        </p:nvSpPr>
        <p:spPr>
          <a:xfrm>
            <a:off x="131179" y="1590001"/>
            <a:ext cx="1425478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95A486-DA69-4731-ABFA-53437353AE36}"/>
                  </a:ext>
                </a:extLst>
              </p:cNvPr>
              <p:cNvSpPr txBox="1"/>
              <p:nvPr/>
            </p:nvSpPr>
            <p:spPr>
              <a:xfrm>
                <a:off x="3146828" y="755829"/>
                <a:ext cx="4828771" cy="635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IN" sz="2800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m:rPr>
                                <m:sty m:val="p"/>
                              </m:rPr>
                              <a:rPr lang="en-US" sz="2800" i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  <m:r>
                          <a:rPr lang="en-IN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IN" sz="2800" i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 −2</m:t>
                            </m:r>
                          </m:e>
                        </m:d>
                      </m:sub>
                      <m:sup>
                        <m:r>
                          <a:rPr lang="en-US" sz="2800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IN" sz="2800" i="0">
                            <a:latin typeface="Cambria Math" panose="02040503050406030204" pitchFamily="18" charset="0"/>
                          </a:rPr>
                          <m:t>lim</m:t>
                        </m:r>
                        <m:r>
                          <a:rPr lang="en-US" sz="2800" i="0">
                            <a:latin typeface="Cambria Math" panose="02040503050406030204" pitchFamily="18" charset="0"/>
                          </a:rPr>
                          <m:t>              </m:t>
                        </m:r>
                      </m:sup>
                      <m:e>
                        <m:sSup>
                          <m:sSupPr>
                            <m:ctrlPr>
                              <a:rPr lang="en-IN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2800" i="0"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IN" sz="2800" i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IN" sz="2800" i="0">
                            <a:latin typeface="Cambria Math" panose="02040503050406030204" pitchFamily="18" charset="0"/>
                          </a:rPr>
                          <m:t>−5</m:t>
                        </m:r>
                        <m:r>
                          <m:rPr>
                            <m:sty m:val="p"/>
                          </m:rPr>
                          <a:rPr lang="en-IN" sz="2800" i="0">
                            <a:latin typeface="Cambria Math" panose="02040503050406030204" pitchFamily="18" charset="0"/>
                          </a:rPr>
                          <m:t>x</m:t>
                        </m:r>
                        <m:sSup>
                          <m:sSup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IN" sz="2800" i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p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sPre>
                  </m:oMath>
                </a14:m>
                <a:r>
                  <a:rPr lang="en-IN" sz="2800" dirty="0"/>
                  <a:t>.</a:t>
                </a:r>
                <a:endParaRPr lang="en-IN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95A486-DA69-4731-ABFA-53437353A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6828" y="755829"/>
                <a:ext cx="4828771" cy="635943"/>
              </a:xfrm>
              <a:prstGeom prst="rect">
                <a:avLst/>
              </a:prstGeom>
              <a:blipFill>
                <a:blip r:embed="rId9"/>
                <a:stretch>
                  <a:fillRect t="-1923" r="-1768" b="-173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847AD7F-26AE-4486-AA0C-630226753CC7}"/>
              </a:ext>
            </a:extLst>
          </p:cNvPr>
          <p:cNvSpPr txBox="1"/>
          <p:nvPr/>
        </p:nvSpPr>
        <p:spPr>
          <a:xfrm>
            <a:off x="1856509" y="827175"/>
            <a:ext cx="14048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</a:rPr>
              <a:t>Evaluate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E099FF-ABAD-42DF-B2A3-0BF4907496C9}"/>
                  </a:ext>
                </a:extLst>
              </p:cNvPr>
              <p:cNvSpPr txBox="1"/>
              <p:nvPr/>
            </p:nvSpPr>
            <p:spPr>
              <a:xfrm>
                <a:off x="1320349" y="3717393"/>
                <a:ext cx="128106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−1000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E099FF-ABAD-42DF-B2A3-0BF490749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349" y="3717393"/>
                <a:ext cx="128106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DD94D0-D141-437A-8312-8F5DCA1A1412}"/>
                  </a:ext>
                </a:extLst>
              </p:cNvPr>
              <p:cNvSpPr txBox="1"/>
              <p:nvPr/>
            </p:nvSpPr>
            <p:spPr>
              <a:xfrm>
                <a:off x="2458720" y="3704840"/>
                <a:ext cx="11379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−100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DD94D0-D141-437A-8312-8F5DCA1A1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720" y="3704840"/>
                <a:ext cx="113792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Right 19">
            <a:extLst>
              <a:ext uri="{FF2B5EF4-FFF2-40B4-BE49-F238E27FC236}">
                <a16:creationId xmlns:a16="http://schemas.microsoft.com/office/drawing/2014/main" id="{CC07CB30-5C94-40EF-BD61-27670D63D7FE}"/>
              </a:ext>
            </a:extLst>
          </p:cNvPr>
          <p:cNvSpPr/>
          <p:nvPr/>
        </p:nvSpPr>
        <p:spPr>
          <a:xfrm>
            <a:off x="131177" y="2372161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E45545-FA13-4B15-BA25-58AE4BE1D3B7}"/>
                  </a:ext>
                </a:extLst>
              </p:cNvPr>
              <p:cNvSpPr txBox="1"/>
              <p:nvPr/>
            </p:nvSpPr>
            <p:spPr>
              <a:xfrm>
                <a:off x="8503920" y="2285386"/>
                <a:ext cx="190834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&amp;</m:t>
                      </m:r>
                      <m:r>
                        <a:rPr kumimoji="0" lang="en-US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y</m:t>
                      </m:r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=−2</m:t>
                      </m:r>
                      <m:r>
                        <m:rPr>
                          <m:nor/>
                        </m:rPr>
                        <a:rPr lang="en-IN" sz="2800" dirty="0"/>
                        <m:t>.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E45545-FA13-4B15-BA25-58AE4BE1D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920" y="2285386"/>
                <a:ext cx="190834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E4B3A361-7E15-438D-9847-D313CC04EC90}"/>
              </a:ext>
            </a:extLst>
          </p:cNvPr>
          <p:cNvSpPr/>
          <p:nvPr/>
        </p:nvSpPr>
        <p:spPr>
          <a:xfrm>
            <a:off x="704165" y="3084117"/>
            <a:ext cx="779196" cy="46897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A9D68A-3B0B-4B39-9176-6FEFAE14F245}"/>
              </a:ext>
            </a:extLst>
          </p:cNvPr>
          <p:cNvSpPr/>
          <p:nvPr/>
        </p:nvSpPr>
        <p:spPr>
          <a:xfrm>
            <a:off x="1802186" y="3084702"/>
            <a:ext cx="1689798" cy="46897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B7595D-E1B2-4B7C-B9FD-F80FB31AB7EF}"/>
              </a:ext>
            </a:extLst>
          </p:cNvPr>
          <p:cNvSpPr/>
          <p:nvPr/>
        </p:nvSpPr>
        <p:spPr>
          <a:xfrm>
            <a:off x="3492948" y="3084702"/>
            <a:ext cx="2068263" cy="46897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9B44951-8A0F-4536-AFDC-B72474CD00A9}"/>
                  </a:ext>
                </a:extLst>
              </p:cNvPr>
              <p:cNvSpPr txBox="1"/>
              <p:nvPr/>
            </p:nvSpPr>
            <p:spPr>
              <a:xfrm>
                <a:off x="131177" y="4296419"/>
                <a:ext cx="16191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IN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kumimoji="0" lang="en-IN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1212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0" lang="en-IN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−475</m:t>
                          </m:r>
                        </m:e>
                      </m:func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9B44951-8A0F-4536-AFDC-B72474CD0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77" y="4296419"/>
                <a:ext cx="161913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88CA9CAE-1AD6-410E-90D8-A322AD87495F}"/>
              </a:ext>
            </a:extLst>
          </p:cNvPr>
          <p:cNvSpPr/>
          <p:nvPr/>
        </p:nvSpPr>
        <p:spPr>
          <a:xfrm>
            <a:off x="338995" y="4323833"/>
            <a:ext cx="1327245" cy="454561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030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6" grpId="0"/>
      <p:bldP spid="16" grpId="1"/>
      <p:bldP spid="17" grpId="0"/>
      <p:bldP spid="3" grpId="0" uiExpand="1" build="p" animBg="1"/>
      <p:bldP spid="4" grpId="0"/>
      <p:bldP spid="6" grpId="0"/>
      <p:bldP spid="9" grpId="0"/>
      <p:bldP spid="9" grpId="1"/>
      <p:bldP spid="11" grpId="0" animBg="1"/>
      <p:bldP spid="11" grpId="1" animBg="1"/>
      <p:bldP spid="14" grpId="0"/>
      <p:bldP spid="18" grpId="0"/>
      <p:bldP spid="19" grpId="0"/>
      <p:bldP spid="20" grpId="0" animBg="1"/>
      <p:bldP spid="21" grpId="0"/>
      <p:bldP spid="21" grpId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6" grpId="0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EF766-1A79-4A54-951B-73353099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 of a function f(x, y) at point (0, 0)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305721D-1EA7-4933-97D1-CC29CFD298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763" y="863601"/>
                <a:ext cx="5927725" cy="711200"/>
              </a:xfrm>
            </p:spPr>
            <p:txBody>
              <a:bodyPr/>
              <a:lstStyle/>
              <a:p>
                <a:r>
                  <a:rPr lang="en-US" b="0" dirty="0"/>
                  <a:t>Procedure to find 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  <m:r>
                          <a:rPr lang="en-IN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IN" i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0</m:t>
                            </m:r>
                          </m:e>
                        </m:d>
                      </m:sub>
                      <m:sup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lim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      </m:t>
                        </m:r>
                      </m:sup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sPre>
                    <m:r>
                      <m:rPr>
                        <m:nor/>
                      </m:rPr>
                      <a:rPr lang="en-IN" dirty="0"/>
                      <m:t>.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F305721D-1EA7-4933-97D1-CC29CFD298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763" y="863601"/>
                <a:ext cx="5927725" cy="711200"/>
              </a:xfrm>
              <a:blipFill>
                <a:blip r:embed="rId2"/>
                <a:stretch>
                  <a:fillRect l="-1955" t="-775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023DB66-30BE-4A51-B1DC-3A31B53E04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729" y="1653153"/>
                <a:ext cx="5207438" cy="586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(1).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IN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    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sub>
                          <m:sup>
                            <m: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sup>
                        </m:sSubSup>
                        <m:r>
                          <a:rPr lang="en-IN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endParaRPr lang="en-IN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A023DB66-30BE-4A51-B1DC-3A31B53E0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29" y="1653153"/>
                <a:ext cx="5207438" cy="586666"/>
              </a:xfrm>
              <a:prstGeom prst="rect">
                <a:avLst/>
              </a:prstGeom>
              <a:blipFill>
                <a:blip r:embed="rId5"/>
                <a:stretch>
                  <a:fillRect l="-2459" t="-11458"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250A7E-43B0-45EA-AA00-5D8595D6E236}"/>
                  </a:ext>
                </a:extLst>
              </p:cNvPr>
              <p:cNvSpPr txBox="1"/>
              <p:nvPr/>
            </p:nvSpPr>
            <p:spPr>
              <a:xfrm>
                <a:off x="2387600" y="1611115"/>
                <a:ext cx="914400" cy="605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250A7E-43B0-45EA-AA00-5D8595D6E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7600" y="1611115"/>
                <a:ext cx="914400" cy="6056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8CF4300-D466-4875-8B4E-B8E5BF3B22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729" y="2392062"/>
                <a:ext cx="5207438" cy="586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(2).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IN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    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sub>
                          <m:sup>
                            <m: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sup>
                        </m:sSubSup>
                        <m:r>
                          <a:rPr lang="en-IN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endParaRPr lang="en-IN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28CF4300-D466-4875-8B4E-B8E5BF3B2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29" y="2392062"/>
                <a:ext cx="5207438" cy="586666"/>
              </a:xfrm>
              <a:prstGeom prst="rect">
                <a:avLst/>
              </a:prstGeom>
              <a:blipFill>
                <a:blip r:embed="rId7"/>
                <a:stretch>
                  <a:fillRect l="-2459" t="-10309" b="-164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14889C-4A0A-4E1D-A5A6-70D0DB7CD526}"/>
                  </a:ext>
                </a:extLst>
              </p:cNvPr>
              <p:cNvSpPr txBox="1"/>
              <p:nvPr/>
            </p:nvSpPr>
            <p:spPr>
              <a:xfrm>
                <a:off x="2400294" y="2355437"/>
                <a:ext cx="914400" cy="552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</m:oMath>
                  </m:oMathPara>
                </a14:m>
                <a:endParaRPr lang="en-IN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014889C-4A0A-4E1D-A5A6-70D0DB7CD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294" y="2355437"/>
                <a:ext cx="914400" cy="5522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5C8E7181-726A-40AF-BA3E-7E3B5B43B9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729" y="3121579"/>
                <a:ext cx="5530710" cy="586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(3).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IN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    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→ </m:t>
                            </m:r>
                            <m:r>
                              <m:rPr>
                                <m:sty m:val="p"/>
                              </m:rP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mx</m:t>
                            </m:r>
                          </m:sub>
                          <m:sup>
                            <m: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sup>
                        </m:sSubSup>
                        <m:r>
                          <a:rPr lang="en-IN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endParaRPr lang="en-IN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5C8E7181-726A-40AF-BA3E-7E3B5B43B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29" y="3121579"/>
                <a:ext cx="5530710" cy="586666"/>
              </a:xfrm>
              <a:prstGeom prst="rect">
                <a:avLst/>
              </a:prstGeom>
              <a:blipFill>
                <a:blip r:embed="rId9"/>
                <a:stretch>
                  <a:fillRect l="-2315" t="-11458"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25B6E8-8623-413F-8E3A-A2E773FC9FFA}"/>
                  </a:ext>
                </a:extLst>
              </p:cNvPr>
              <p:cNvSpPr txBox="1"/>
              <p:nvPr/>
            </p:nvSpPr>
            <p:spPr>
              <a:xfrm>
                <a:off x="2400294" y="3094346"/>
                <a:ext cx="914400" cy="552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</m:oMath>
                  </m:oMathPara>
                </a14:m>
                <a:endParaRPr lang="en-IN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25B6E8-8623-413F-8E3A-A2E773FC9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294" y="3094346"/>
                <a:ext cx="914400" cy="5522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B357BA6-F7FA-4DA4-8512-FB117E8D26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1729" y="3851096"/>
                <a:ext cx="5530711" cy="586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(4).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IN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IN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    </m:t>
                    </m:r>
                    <m:d>
                      <m:dPr>
                        <m:begChr m:val="{"/>
                        <m:endChr m:val="}"/>
                        <m:ctrlPr>
                          <a:rPr lang="en-I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→ </m:t>
                            </m:r>
                            <m:sSup>
                              <m:sSupPr>
                                <m:ctrlPr>
                                  <a:rPr lang="en-IN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i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mx</m:t>
                                </m:r>
                              </m:e>
                              <m:sup>
                                <m:r>
                                  <a:rPr lang="en-IN" i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b>
                          <m:sup>
                            <m: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IN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sup>
                        </m:sSubSup>
                        <m:r>
                          <a:rPr lang="en-IN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endParaRPr lang="en-IN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CB357BA6-F7FA-4DA4-8512-FB117E8D2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29" y="3851096"/>
                <a:ext cx="5530711" cy="586666"/>
              </a:xfrm>
              <a:prstGeom prst="rect">
                <a:avLst/>
              </a:prstGeom>
              <a:blipFill>
                <a:blip r:embed="rId11"/>
                <a:stretch>
                  <a:fillRect l="-2315" t="-1042" b="-28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864913-323B-4275-8652-88AA24828E12}"/>
                  </a:ext>
                </a:extLst>
              </p:cNvPr>
              <p:cNvSpPr txBox="1"/>
              <p:nvPr/>
            </p:nvSpPr>
            <p:spPr>
              <a:xfrm>
                <a:off x="2409534" y="3935672"/>
                <a:ext cx="914400" cy="552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</m:oMath>
                  </m:oMathPara>
                </a14:m>
                <a:endParaRPr lang="en-IN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864913-323B-4275-8652-88AA24828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534" y="3935672"/>
                <a:ext cx="914400" cy="5522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45FF9306-B89F-42D9-BCB1-91921177F5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3217" y="4745415"/>
                <a:ext cx="7119365" cy="586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IN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IN" i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IN" i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i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IN" i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IN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en-IN" dirty="0"/>
                  <a:t> then limit is exist and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45FF9306-B89F-42D9-BCB1-91921177F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217" y="4745415"/>
                <a:ext cx="7119365" cy="586666"/>
              </a:xfrm>
              <a:prstGeom prst="rect">
                <a:avLst/>
              </a:prstGeom>
              <a:blipFill>
                <a:blip r:embed="rId13"/>
                <a:stretch>
                  <a:fillRect l="-1712" t="-17526" b="-92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DD61759-AE6C-4C67-B601-E36B4E992226}"/>
              </a:ext>
            </a:extLst>
          </p:cNvPr>
          <p:cNvSpPr txBox="1"/>
          <p:nvPr/>
        </p:nvSpPr>
        <p:spPr>
          <a:xfrm>
            <a:off x="953217" y="5382968"/>
            <a:ext cx="8948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If one of them is </a:t>
            </a:r>
            <a:r>
              <a:rPr lang="en-IN" sz="2800" dirty="0">
                <a:solidFill>
                  <a:srgbClr val="FF0000"/>
                </a:solidFill>
              </a:rPr>
              <a:t>not equal </a:t>
            </a:r>
            <a:r>
              <a:rPr lang="en-IN" sz="2800" dirty="0"/>
              <a:t>to others then limit does </a:t>
            </a:r>
            <a:r>
              <a:rPr lang="en-IN" sz="2800" dirty="0">
                <a:solidFill>
                  <a:srgbClr val="FF0000"/>
                </a:solidFill>
              </a:rPr>
              <a:t>not exist</a:t>
            </a:r>
            <a:r>
              <a:rPr lang="en-IN" sz="28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4C7514-15A7-49F1-BD55-F6F56DC7CDC3}"/>
                  </a:ext>
                </a:extLst>
              </p:cNvPr>
              <p:cNvSpPr txBox="1"/>
              <p:nvPr/>
            </p:nvSpPr>
            <p:spPr>
              <a:xfrm>
                <a:off x="7840760" y="4587267"/>
                <a:ext cx="3699164" cy="635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I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d>
                          <m:d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8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   </m:t>
                            </m:r>
                            <m:r>
                              <m:rPr>
                                <m:sty m:val="p"/>
                              </m:rPr>
                              <a:rPr lang="en-US" sz="28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  <m:r>
                          <a:rPr lang="en-IN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IN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0,  0</m:t>
                            </m:r>
                          </m:e>
                        </m:d>
                      </m:sub>
                      <m:sup>
                        <m:r>
                          <a:rPr lang="en-US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m:rPr>
                            <m:sty m:val="p"/>
                          </m:rPr>
                          <a:rPr lang="en-IN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  <m:r>
                          <a:rPr lang="en-US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         </m:t>
                        </m:r>
                      </m:sup>
                      <m:e>
                        <m:r>
                          <a:rPr lang="en-US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lang="en-US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2800" i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sPre>
                    <m:r>
                      <a:rPr lang="en-IN" sz="28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sz="28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en-IN" sz="2800" dirty="0"/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4C7514-15A7-49F1-BD55-F6F56DC7C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760" y="4587267"/>
                <a:ext cx="3699164" cy="635943"/>
              </a:xfrm>
              <a:prstGeom prst="rect">
                <a:avLst/>
              </a:prstGeom>
              <a:blipFill>
                <a:blip r:embed="rId14"/>
                <a:stretch>
                  <a:fillRect t="-1923" b="-173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DABA719C-27F6-4EA3-91FB-5F581DB2ADE7}"/>
              </a:ext>
            </a:extLst>
          </p:cNvPr>
          <p:cNvSpPr/>
          <p:nvPr/>
        </p:nvSpPr>
        <p:spPr>
          <a:xfrm>
            <a:off x="434097" y="4823958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4FEEE62-4FE3-49E8-928D-A555C619795A}"/>
              </a:ext>
            </a:extLst>
          </p:cNvPr>
          <p:cNvSpPr/>
          <p:nvPr/>
        </p:nvSpPr>
        <p:spPr>
          <a:xfrm>
            <a:off x="434097" y="5519887"/>
            <a:ext cx="415637" cy="249382"/>
          </a:xfrm>
          <a:prstGeom prst="rightArrow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IN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54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9" grpId="0"/>
      <p:bldP spid="10" grpId="0"/>
      <p:bldP spid="12" grpId="0"/>
      <p:bldP spid="13" grpId="0"/>
      <p:bldP spid="15" grpId="0"/>
      <p:bldP spid="16" grpId="0"/>
      <p:bldP spid="18" grpId="0"/>
      <p:bldP spid="19" grpId="0"/>
      <p:bldP spid="20" grpId="0"/>
      <p:bldP spid="17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09FD-6B9A-4C58-A06F-5134545ED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Limit of Function of Two Variables at (0, 0)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415610-86DC-4F24-BC1D-5C3820E9F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961574"/>
            <a:ext cx="1725329" cy="449136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 2: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10AE81-F646-4B81-81C3-50A835664365}"/>
              </a:ext>
            </a:extLst>
          </p:cNvPr>
          <p:cNvSpPr txBox="1">
            <a:spLocks/>
          </p:cNvSpPr>
          <p:nvPr/>
        </p:nvSpPr>
        <p:spPr>
          <a:xfrm>
            <a:off x="131180" y="1534180"/>
            <a:ext cx="1425478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68D0B75-E49E-4187-9377-3616838FF0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2496" y="2045685"/>
                <a:ext cx="4387286" cy="586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(1).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I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</m:t>
                    </m:r>
                    <m:d>
                      <m:dPr>
                        <m:begChr m:val="{"/>
                        <m:endChr m:val="}"/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sub>
                          <m:sup>
                            <m:r>
                              <a:rPr lang="en-IN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IN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sup>
                        </m:sSubSup>
                        <m:r>
                          <a:rPr lang="en-IN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68D0B75-E49E-4187-9377-3616838FF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96" y="2045685"/>
                <a:ext cx="4387286" cy="586666"/>
              </a:xfrm>
              <a:prstGeom prst="rect">
                <a:avLst/>
              </a:prstGeom>
              <a:blipFill>
                <a:blip r:embed="rId2"/>
                <a:stretch>
                  <a:fillRect l="-2921" t="-12500"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8C5EAF5-8DE8-4AB0-8994-4817E1753A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5580" y="3765395"/>
                <a:ext cx="4387286" cy="9967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I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IN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IN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I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p>
                                    <m:sSupPr>
                                      <m:ctrlPr>
                                        <a:rPr lang="en-I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IN" b="0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p>
                                      <m:r>
                                        <a:rPr lang="en-IN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IN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I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8C5EAF5-8DE8-4AB0-8994-4817E1753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580" y="3765395"/>
                <a:ext cx="4387286" cy="996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028A816-217D-4FBC-8B27-B29ED091A2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6522" y="4830144"/>
                <a:ext cx="1850023" cy="5987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I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IN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028A816-217D-4FBC-8B27-B29ED091A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522" y="4830144"/>
                <a:ext cx="1850023" cy="598732"/>
              </a:xfrm>
              <a:prstGeom prst="rect">
                <a:avLst/>
              </a:prstGeom>
              <a:blipFill>
                <a:blip r:embed="rId5"/>
                <a:stretch>
                  <a:fillRect r="-14145" b="-535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AA84837-5363-4B90-A71A-0C657A38B0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0208" y="5074518"/>
                <a:ext cx="1680431" cy="5987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AA84837-5363-4B90-A71A-0C657A38B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0208" y="5074518"/>
                <a:ext cx="1680431" cy="598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1591D894-6A8E-4D56-9F3F-FC967EAB0A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8587" y="5839860"/>
                <a:ext cx="1614532" cy="5987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I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IN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1591D894-6A8E-4D56-9F3F-FC967EAB0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87" y="5839860"/>
                <a:ext cx="1614532" cy="598732"/>
              </a:xfrm>
              <a:prstGeom prst="rect">
                <a:avLst/>
              </a:prstGeom>
              <a:blipFill>
                <a:blip r:embed="rId7"/>
                <a:stretch>
                  <a:fillRect l="-377" r="-75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817260B-957B-43CB-A61F-63E98E34DE48}"/>
              </a:ext>
            </a:extLst>
          </p:cNvPr>
          <p:cNvSpPr/>
          <p:nvPr/>
        </p:nvSpPr>
        <p:spPr>
          <a:xfrm>
            <a:off x="949509" y="5836035"/>
            <a:ext cx="1079507" cy="46897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ED7E0D-E61E-4FF0-A7BB-532BD92DDDAE}"/>
                  </a:ext>
                </a:extLst>
              </p:cNvPr>
              <p:cNvSpPr txBox="1"/>
              <p:nvPr/>
            </p:nvSpPr>
            <p:spPr>
              <a:xfrm>
                <a:off x="1650327" y="1986504"/>
                <a:ext cx="914400" cy="605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i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ED7E0D-E61E-4FF0-A7BB-532BD92DD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0327" y="1986504"/>
                <a:ext cx="914400" cy="6056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35708C5E-D8DC-465E-BECD-95A13FDC2DD6}"/>
              </a:ext>
            </a:extLst>
          </p:cNvPr>
          <p:cNvGrpSpPr/>
          <p:nvPr/>
        </p:nvGrpSpPr>
        <p:grpSpPr>
          <a:xfrm>
            <a:off x="1344819" y="2700648"/>
            <a:ext cx="3855251" cy="996776"/>
            <a:chOff x="1344819" y="2700648"/>
            <a:chExt cx="3855251" cy="9967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984DAF04-4BA8-4198-99B6-2763C19BD1C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344819" y="2700648"/>
                  <a:ext cx="3855251" cy="9967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I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     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IN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→ 0</m:t>
                                </m:r>
                              </m:sub>
                              <m:sup>
                                <m:r>
                                  <a:rPr lang="en-IN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lang="en-IN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sup>
                            </m:sSubSup>
                            <m:r>
                              <a:rPr lang="en-I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IN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sSup>
                                  <m:sSupPr>
                                    <m:ctrlPr>
                                      <a:rPr lang="en-I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IN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I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p>
                                </m:sSup>
                                <m:r>
                                  <a:rPr lang="en-IN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I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p>
                                    <m:r>
                                      <a:rPr lang="en-IN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IN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Content Placeholder 2">
                  <a:extLst>
                    <a:ext uri="{FF2B5EF4-FFF2-40B4-BE49-F238E27FC236}">
                      <a16:creationId xmlns:a16="http://schemas.microsoft.com/office/drawing/2014/main" id="{984DAF04-4BA8-4198-99B6-2763C19BD1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4819" y="2700648"/>
                  <a:ext cx="3855251" cy="99677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2BA0CE3-CDF4-4E37-BF3A-24AFF31330BF}"/>
                    </a:ext>
                  </a:extLst>
                </p:cNvPr>
                <p:cNvSpPr txBox="1"/>
                <p:nvPr/>
              </p:nvSpPr>
              <p:spPr>
                <a:xfrm>
                  <a:off x="1650327" y="2879310"/>
                  <a:ext cx="914400" cy="6056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i="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sub>
                          <m:sup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sup>
                        </m:sSubSup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2BA0CE3-CDF4-4E37-BF3A-24AFF3133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50327" y="2879310"/>
                  <a:ext cx="914400" cy="60561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5ED7EF-6A72-4399-8105-F0332C95DA07}"/>
                  </a:ext>
                </a:extLst>
              </p:cNvPr>
              <p:cNvSpPr txBox="1"/>
              <p:nvPr/>
            </p:nvSpPr>
            <p:spPr>
              <a:xfrm>
                <a:off x="8378456" y="647424"/>
                <a:ext cx="3042561" cy="1030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IN" sz="28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5ED7EF-6A72-4399-8105-F0332C95D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456" y="647424"/>
                <a:ext cx="3042561" cy="103092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A9DF277F-DD98-4110-95A7-635B6E2FB6FC}"/>
              </a:ext>
            </a:extLst>
          </p:cNvPr>
          <p:cNvGrpSpPr/>
          <p:nvPr/>
        </p:nvGrpSpPr>
        <p:grpSpPr>
          <a:xfrm>
            <a:off x="1856508" y="647424"/>
            <a:ext cx="5448532" cy="1030923"/>
            <a:chOff x="1856509" y="647424"/>
            <a:chExt cx="5245653" cy="103092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90E4B3C-62D3-4F69-A46F-080887763408}"/>
                </a:ext>
              </a:extLst>
            </p:cNvPr>
            <p:cNvSpPr txBox="1"/>
            <p:nvPr/>
          </p:nvSpPr>
          <p:spPr>
            <a:xfrm>
              <a:off x="1856509" y="944341"/>
              <a:ext cx="52456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i="0" dirty="0">
                  <a:solidFill>
                    <a:schemeClr val="tx1"/>
                  </a:solidFill>
                  <a:latin typeface="+mj-lt"/>
                </a:rPr>
                <a:t>Find</a:t>
              </a:r>
              <a:r>
                <a:rPr lang="en-IN" sz="2800" dirty="0">
                  <a:solidFill>
                    <a:schemeClr val="tx1"/>
                  </a:solidFill>
                </a:rPr>
                <a:t>                                       if it exist.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FAEB1C8-D51A-4393-A1CD-1AE98AE5068F}"/>
                    </a:ext>
                  </a:extLst>
                </p:cNvPr>
                <p:cNvSpPr txBox="1"/>
                <p:nvPr/>
              </p:nvSpPr>
              <p:spPr>
                <a:xfrm>
                  <a:off x="2513042" y="647424"/>
                  <a:ext cx="2929271" cy="10309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IN" sz="28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d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0,  </m:t>
                                </m:r>
                                <m:r>
                                  <a:rPr lang="en-IN" sz="2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b>
                          <m:sup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latin typeface="Cambria Math" panose="02040503050406030204" pitchFamily="18" charset="0"/>
                              </a:rPr>
                              <m:t>lim</m:t>
                            </m:r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          </m:t>
                            </m:r>
                          </m:sup>
                          <m:e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sPre>
                        <m:f>
                          <m:f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p>
                              <m:sSup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IN" sz="2800" i="0">
                                <a:latin typeface="Cambria Math" panose="02040503050406030204" pitchFamily="18" charset="0"/>
                              </a:rPr>
                              <m:t>y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FAEB1C8-D51A-4393-A1CD-1AE98AE506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042" y="647424"/>
                  <a:ext cx="2929271" cy="1030923"/>
                </a:xfrm>
                <a:prstGeom prst="rect">
                  <a:avLst/>
                </a:prstGeom>
                <a:blipFill>
                  <a:blip r:embed="rId12"/>
                  <a:stretch>
                    <a:fillRect r="-22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089A902A-D8C9-4E04-A75A-BF9FD0D4A6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44089" y="2018404"/>
                <a:ext cx="5207438" cy="586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(2).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I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</m:t>
                    </m:r>
                    <m:d>
                      <m:dPr>
                        <m:begChr m:val="{"/>
                        <m:endChr m:val="}"/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I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sub>
                          <m:sup>
                            <m:r>
                              <a:rPr lang="en-IN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IN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sup>
                        </m:sSubSup>
                        <m:r>
                          <a:rPr lang="en-IN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089A902A-D8C9-4E04-A75A-BF9FD0D4A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089" y="2018404"/>
                <a:ext cx="5207438" cy="586666"/>
              </a:xfrm>
              <a:prstGeom prst="rect">
                <a:avLst/>
              </a:prstGeom>
              <a:blipFill>
                <a:blip r:embed="rId13"/>
                <a:stretch>
                  <a:fillRect l="-2459" t="-10417" b="-177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3ACBF43A-59E8-4B01-8357-FB5CE9DA7C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3749" y="3715392"/>
                <a:ext cx="3275656" cy="99677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I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p>
                                    <m:sSupPr>
                                      <m:ctrlPr>
                                        <a:rPr lang="en-IN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IN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IN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N" i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IN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I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3ACBF43A-59E8-4B01-8357-FB5CE9DA7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749" y="3715392"/>
                <a:ext cx="3275656" cy="996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9748B781-ABB7-4E8B-8CAD-5579E8AF97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50830" y="4775152"/>
                <a:ext cx="1850023" cy="5987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lang="en-I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I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9748B781-ABB7-4E8B-8CAD-5579E8AF9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830" y="4775152"/>
                <a:ext cx="1850023" cy="598732"/>
              </a:xfrm>
              <a:prstGeom prst="rect">
                <a:avLst/>
              </a:prstGeom>
              <a:blipFill>
                <a:blip r:embed="rId15"/>
                <a:stretch>
                  <a:fillRect r="-9211" b="-5353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F92B25F7-9C57-49FB-8E68-5B0EFB5066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52547" y="5017780"/>
                <a:ext cx="1850023" cy="5987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Content Placeholder 2">
                <a:extLst>
                  <a:ext uri="{FF2B5EF4-FFF2-40B4-BE49-F238E27FC236}">
                    <a16:creationId xmlns:a16="http://schemas.microsoft.com/office/drawing/2014/main" id="{F92B25F7-9C57-49FB-8E68-5B0EFB506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547" y="5017780"/>
                <a:ext cx="1850023" cy="5987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7226BD64-3249-4D80-BC64-F20F06394E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99891" y="5839860"/>
                <a:ext cx="1850024" cy="5987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I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IN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Content Placeholder 2">
                <a:extLst>
                  <a:ext uri="{FF2B5EF4-FFF2-40B4-BE49-F238E27FC236}">
                    <a16:creationId xmlns:a16="http://schemas.microsoft.com/office/drawing/2014/main" id="{7226BD64-3249-4D80-BC64-F20F06394E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891" y="5839860"/>
                <a:ext cx="1850024" cy="598732"/>
              </a:xfrm>
              <a:prstGeom prst="rect">
                <a:avLst/>
              </a:prstGeom>
              <a:blipFill>
                <a:blip r:embed="rId17"/>
                <a:stretch>
                  <a:fillRect l="-3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77D9E38B-8696-4453-BE6E-A0BC7946D92B}"/>
              </a:ext>
            </a:extLst>
          </p:cNvPr>
          <p:cNvSpPr/>
          <p:nvPr/>
        </p:nvSpPr>
        <p:spPr>
          <a:xfrm>
            <a:off x="6732971" y="5836034"/>
            <a:ext cx="1141215" cy="468975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2E78F33-86CA-4038-A576-328C15D412A4}"/>
                  </a:ext>
                </a:extLst>
              </p:cNvPr>
              <p:cNvSpPr txBox="1"/>
              <p:nvPr/>
            </p:nvSpPr>
            <p:spPr>
              <a:xfrm>
                <a:off x="7464057" y="1986997"/>
                <a:ext cx="914400" cy="552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i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2E78F33-86CA-4038-A576-328C15D41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057" y="1986997"/>
                <a:ext cx="914400" cy="55226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5ECB2F2-001C-4B46-882A-897EFDEABCB8}"/>
              </a:ext>
            </a:extLst>
          </p:cNvPr>
          <p:cNvGrpSpPr/>
          <p:nvPr/>
        </p:nvGrpSpPr>
        <p:grpSpPr>
          <a:xfrm>
            <a:off x="7168369" y="2654891"/>
            <a:ext cx="3855251" cy="996776"/>
            <a:chOff x="7168369" y="2654891"/>
            <a:chExt cx="3855251" cy="9967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ontent Placeholder 2">
                  <a:extLst>
                    <a:ext uri="{FF2B5EF4-FFF2-40B4-BE49-F238E27FC236}">
                      <a16:creationId xmlns:a16="http://schemas.microsoft.com/office/drawing/2014/main" id="{EF03048D-E214-40CC-8F22-A281A741267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68369" y="2654891"/>
                  <a:ext cx="3855251" cy="9967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I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     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I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IN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→ 0</m:t>
                                </m:r>
                              </m:sub>
                              <m:sup>
                                <m:r>
                                  <a:rPr lang="en-IN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lang="en-IN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sup>
                            </m:sSubSup>
                            <m:r>
                              <a:rPr lang="en-I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IN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sSup>
                                  <m:sSupPr>
                                    <m:ctrlPr>
                                      <a:rPr lang="en-I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IN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I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I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p>
                                    <m:r>
                                      <a:rPr lang="en-IN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IN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  <m:r>
                              <a:rPr lang="en-I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Content Placeholder 2">
                  <a:extLst>
                    <a:ext uri="{FF2B5EF4-FFF2-40B4-BE49-F238E27FC236}">
                      <a16:creationId xmlns:a16="http://schemas.microsoft.com/office/drawing/2014/main" id="{EF03048D-E214-40CC-8F22-A281A74126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8369" y="2654891"/>
                  <a:ext cx="3855251" cy="99677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BAC9C8F-52F9-4110-8EB7-2EE1C36E6330}"/>
                    </a:ext>
                  </a:extLst>
                </p:cNvPr>
                <p:cNvSpPr txBox="1"/>
                <p:nvPr/>
              </p:nvSpPr>
              <p:spPr>
                <a:xfrm>
                  <a:off x="7475458" y="2853200"/>
                  <a:ext cx="762871" cy="552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sub>
                          <m:sup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sup>
                        </m:sSubSup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BAC9C8F-52F9-4110-8EB7-2EE1C36E63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5458" y="2853200"/>
                  <a:ext cx="762871" cy="552267"/>
                </a:xfrm>
                <a:prstGeom prst="rect">
                  <a:avLst/>
                </a:prstGeom>
                <a:blipFill>
                  <a:blip r:embed="rId20"/>
                  <a:stretch>
                    <a:fillRect r="-24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" name="Freeform 17">
            <a:extLst>
              <a:ext uri="{FF2B5EF4-FFF2-40B4-BE49-F238E27FC236}">
                <a16:creationId xmlns:a16="http://schemas.microsoft.com/office/drawing/2014/main" id="{5FEEE1E2-106B-4A8E-AFF6-6EAC9BB17CB1}"/>
              </a:ext>
            </a:extLst>
          </p:cNvPr>
          <p:cNvSpPr>
            <a:spLocks/>
          </p:cNvSpPr>
          <p:nvPr/>
        </p:nvSpPr>
        <p:spPr bwMode="auto">
          <a:xfrm>
            <a:off x="5520357" y="1930225"/>
            <a:ext cx="45719" cy="4519759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9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000"/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5" grpId="0" animBg="1"/>
      <p:bldP spid="5" grpId="1" animBg="1"/>
      <p:bldP spid="8" grpId="0"/>
      <p:bldP spid="9" grpId="0"/>
      <p:bldP spid="11" grpId="0"/>
      <p:bldP spid="12" grpId="0"/>
      <p:bldP spid="13" grpId="0"/>
      <p:bldP spid="14" grpId="0" animBg="1"/>
      <p:bldP spid="16" grpId="0"/>
      <p:bldP spid="19" grpId="0"/>
      <p:bldP spid="25" grpId="0"/>
      <p:bldP spid="28" grpId="0"/>
      <p:bldP spid="29" grpId="0"/>
      <p:bldP spid="30" grpId="0"/>
      <p:bldP spid="31" grpId="0"/>
      <p:bldP spid="32" grpId="0" animBg="1"/>
      <p:bldP spid="33" grpId="0"/>
      <p:bldP spid="34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09FD-6B9A-4C58-A06F-5134545ED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Limit of Function of Two Variables at (0, 0)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415610-86DC-4F24-BC1D-5C3820E9F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961574"/>
            <a:ext cx="1725329" cy="449136"/>
          </a:xfr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Example 2: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10AE81-F646-4B81-81C3-50A835664365}"/>
              </a:ext>
            </a:extLst>
          </p:cNvPr>
          <p:cNvSpPr txBox="1">
            <a:spLocks/>
          </p:cNvSpPr>
          <p:nvPr/>
        </p:nvSpPr>
        <p:spPr>
          <a:xfrm>
            <a:off x="131180" y="1700433"/>
            <a:ext cx="2760876" cy="41991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65113" indent="-265113"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800"/>
            </a:lvl1pPr>
            <a:lvl2pPr marL="809625" indent="-352425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400"/>
            </a:lvl2pPr>
            <a:lvl3pPr marL="11430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2000"/>
            </a:lvl3pPr>
            <a:lvl4pPr marL="16002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4pPr>
            <a:lvl5pPr marL="2057400" indent="-228600" algn="just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Solution Continue:</a:t>
            </a:r>
            <a:endParaRPr lang="en-I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5ED7EF-6A72-4399-8105-F0332C95DA07}"/>
                  </a:ext>
                </a:extLst>
              </p:cNvPr>
              <p:cNvSpPr txBox="1"/>
              <p:nvPr/>
            </p:nvSpPr>
            <p:spPr>
              <a:xfrm>
                <a:off x="8381999" y="647424"/>
                <a:ext cx="2978728" cy="1030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2800" i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8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IN" sz="28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I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en-IN" sz="2800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sz="28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5ED7EF-6A72-4399-8105-F0332C95D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9" y="647424"/>
                <a:ext cx="2978728" cy="10309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838036C5-F26A-492A-9412-DC94298C3C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550" y="2295295"/>
                <a:ext cx="4488611" cy="5866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>
                  <a:buNone/>
                </a:pPr>
                <a:r>
                  <a:rPr lang="en-US" dirty="0"/>
                  <a:t>(3).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I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I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I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</m:t>
                    </m:r>
                    <m:d>
                      <m:dPr>
                        <m:begChr m:val="{"/>
                        <m:endChr m:val="}"/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IN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→</m:t>
                            </m:r>
                            <m:r>
                              <a:rPr lang="en-I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mx</m:t>
                            </m:r>
                          </m:sub>
                          <m:sup>
                            <m:r>
                              <a:rPr lang="en-IN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IN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sup>
                        </m:sSubSup>
                        <m:r>
                          <a:rPr lang="en-IN" i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f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</m:d>
                      </m:e>
                    </m:d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838036C5-F26A-492A-9412-DC94298C3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50" y="2295295"/>
                <a:ext cx="4488611" cy="586666"/>
              </a:xfrm>
              <a:prstGeom prst="rect">
                <a:avLst/>
              </a:prstGeom>
              <a:blipFill>
                <a:blip r:embed="rId4"/>
                <a:stretch>
                  <a:fillRect l="-2853" t="-12500"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25E1A64D-8077-4C82-B98E-CB3A2D41FA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1317" y="4138414"/>
                <a:ext cx="3921272" cy="8256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i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mx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0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i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mx</m:t>
                                  </m:r>
                                  <m:r>
                                    <a:rPr lang="en-IN" b="0" i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IN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7" name="Content Placeholder 2">
                <a:extLst>
                  <a:ext uri="{FF2B5EF4-FFF2-40B4-BE49-F238E27FC236}">
                    <a16:creationId xmlns:a16="http://schemas.microsoft.com/office/drawing/2014/main" id="{25E1A64D-8077-4C82-B98E-CB3A2D41F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317" y="4138414"/>
                <a:ext cx="3921272" cy="825667"/>
              </a:xfrm>
              <a:prstGeom prst="rect">
                <a:avLst/>
              </a:prstGeom>
              <a:blipFill>
                <a:blip r:embed="rId5"/>
                <a:stretch>
                  <a:fillRect b="-140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2F0459A6-5270-4B1D-A6BE-037C18341A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01317" y="5268606"/>
                <a:ext cx="4186817" cy="9483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i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b="0" i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i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IN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IN" b="0" i="0" smtClean="0"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</m:e>
                                    <m:sup>
                                      <m:r>
                                        <a:rPr lang="en-IN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2F0459A6-5270-4B1D-A6BE-037C18341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317" y="5268606"/>
                <a:ext cx="4186817" cy="9483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44AAB128-4C38-4387-9A41-BF04FB0964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14516" y="2056294"/>
                <a:ext cx="3147704" cy="8256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  <m:d>
                        <m:dPr>
                          <m:begChr m:val="{"/>
                          <m:endChr m:val="}"/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I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IN" i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IN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I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IN" i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IN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0" name="Content Placeholder 2">
                <a:extLst>
                  <a:ext uri="{FF2B5EF4-FFF2-40B4-BE49-F238E27FC236}">
                    <a16:creationId xmlns:a16="http://schemas.microsoft.com/office/drawing/2014/main" id="{44AAB128-4C38-4387-9A41-BF04FB096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516" y="2056294"/>
                <a:ext cx="3147704" cy="825667"/>
              </a:xfrm>
              <a:prstGeom prst="rect">
                <a:avLst/>
              </a:prstGeom>
              <a:blipFill>
                <a:blip r:embed="rId8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id="{0C80338D-82E9-4C70-A2CC-537FAC001F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14516" y="3312747"/>
                <a:ext cx="1850000" cy="8256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num>
                        <m:den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 1+</m:t>
                          </m:r>
                          <m:sSup>
                            <m:sSupPr>
                              <m:ctrlPr>
                                <a:rPr lang="en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i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n-IN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IN" i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id="{0C80338D-82E9-4C70-A2CC-537FAC001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516" y="3312747"/>
                <a:ext cx="1850000" cy="8256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D6B22525-E8AA-4019-A443-1F4DD1543A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14515" y="4490417"/>
                <a:ext cx="1804281" cy="8256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0" i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I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e>
                            <m:sup>
                              <m:r>
                                <a:rPr lang="en-IN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D6B22525-E8AA-4019-A443-1F4DD1543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515" y="4490417"/>
                <a:ext cx="1804281" cy="8256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C2960D8F-F1E0-411C-933B-050E93CF9A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73024" y="5584300"/>
                <a:ext cx="1607477" cy="5987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I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IN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IN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Content Placeholder 2">
                <a:extLst>
                  <a:ext uri="{FF2B5EF4-FFF2-40B4-BE49-F238E27FC236}">
                    <a16:creationId xmlns:a16="http://schemas.microsoft.com/office/drawing/2014/main" id="{C2960D8F-F1E0-411C-933B-050E93CF9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3024" y="5584300"/>
                <a:ext cx="1607477" cy="598732"/>
              </a:xfrm>
              <a:prstGeom prst="rect">
                <a:avLst/>
              </a:prstGeom>
              <a:blipFill>
                <a:blip r:embed="rId11"/>
                <a:stretch>
                  <a:fillRect l="-379" r="-15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F6E190A7-AA46-4F03-B031-6E65D6DDA1CC}"/>
              </a:ext>
            </a:extLst>
          </p:cNvPr>
          <p:cNvSpPr/>
          <p:nvPr/>
        </p:nvSpPr>
        <p:spPr>
          <a:xfrm>
            <a:off x="6732100" y="5577473"/>
            <a:ext cx="1097410" cy="464397"/>
          </a:xfrm>
          <a:prstGeom prst="rect">
            <a:avLst/>
          </a:prstGeom>
          <a:noFill/>
          <a:ln w="28575">
            <a:solidFill>
              <a:srgbClr val="B71B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372D2E4-F25F-4CBF-984D-1F5BDD7016FA}"/>
              </a:ext>
            </a:extLst>
          </p:cNvPr>
          <p:cNvCxnSpPr>
            <a:cxnSpLocks/>
          </p:cNvCxnSpPr>
          <p:nvPr/>
        </p:nvCxnSpPr>
        <p:spPr>
          <a:xfrm flipH="1">
            <a:off x="2995069" y="5807995"/>
            <a:ext cx="306405" cy="3513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B16F3B5-7563-43C4-9470-9C0F362C9263}"/>
              </a:ext>
            </a:extLst>
          </p:cNvPr>
          <p:cNvCxnSpPr>
            <a:cxnSpLocks/>
          </p:cNvCxnSpPr>
          <p:nvPr/>
        </p:nvCxnSpPr>
        <p:spPr>
          <a:xfrm flipH="1">
            <a:off x="4101570" y="5296314"/>
            <a:ext cx="165631" cy="1909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CDEF9C-448E-40B5-AFFF-5C224FC744DE}"/>
                  </a:ext>
                </a:extLst>
              </p:cNvPr>
              <p:cNvSpPr txBox="1"/>
              <p:nvPr/>
            </p:nvSpPr>
            <p:spPr>
              <a:xfrm>
                <a:off x="1754372" y="2263611"/>
                <a:ext cx="914400" cy="552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IN" sz="2800" i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 → 0</m:t>
                          </m:r>
                        </m:sub>
                        <m:sup>
                          <m:r>
                            <a:rPr lang="en-IN" sz="2800" i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IN" sz="2800" i="0">
                              <a:latin typeface="Cambria Math" panose="02040503050406030204" pitchFamily="18" charset="0"/>
                            </a:rPr>
                            <m:t>lim</m:t>
                          </m:r>
                        </m:sup>
                      </m:sSubSup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CDEF9C-448E-40B5-AFFF-5C224FC74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372" y="2263611"/>
                <a:ext cx="914400" cy="5522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94586F9-900C-4152-B8A0-FCC4A406FFC3}"/>
              </a:ext>
            </a:extLst>
          </p:cNvPr>
          <p:cNvGrpSpPr/>
          <p:nvPr/>
        </p:nvGrpSpPr>
        <p:grpSpPr>
          <a:xfrm>
            <a:off x="1501317" y="3014086"/>
            <a:ext cx="3655728" cy="819803"/>
            <a:chOff x="1501317" y="3014086"/>
            <a:chExt cx="3655728" cy="8198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Content Placeholder 2">
                  <a:extLst>
                    <a:ext uri="{FF2B5EF4-FFF2-40B4-BE49-F238E27FC236}">
                      <a16:creationId xmlns:a16="http://schemas.microsoft.com/office/drawing/2014/main" id="{FBF36E9F-141F-48E4-921D-9086849AC97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501317" y="3014086"/>
                  <a:ext cx="3655728" cy="81980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65113" indent="-265113" algn="just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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809625" indent="-352425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 3" panose="05040102010807070707" pitchFamily="18" charset="2"/>
                    <a:buChar char="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just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Clr>
                      <a:schemeClr val="accent6"/>
                    </a:buClr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IN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      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IN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IN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IN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→</m:t>
                                </m:r>
                                <m:r>
                                  <a:rPr lang="en-IN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IN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mx</m:t>
                                </m:r>
                              </m:sub>
                              <m:sup>
                                <m:r>
                                  <a:rPr lang="en-IN" i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m:rPr>
                                    <m:sty m:val="p"/>
                                  </m:rPr>
                                  <a:rPr lang="en-IN" i="0">
                                    <a:latin typeface="Cambria Math" panose="02040503050406030204" pitchFamily="18" charset="0"/>
                                  </a:rPr>
                                  <m:t>lim</m:t>
                                </m:r>
                              </m:sup>
                            </m:sSubSup>
                            <m:r>
                              <a:rPr lang="en-IN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IN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IN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sSup>
                                  <m:sSupPr>
                                    <m:ctrlPr>
                                      <a:rPr lang="en-I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IN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I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IN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a:rPr lang="en-IN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IN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IN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IN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p>
                                    <m:r>
                                      <a:rPr lang="en-IN" i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IN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  <m:r>
                              <a:rPr lang="en-IN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6" name="Content Placeholder 2">
                  <a:extLst>
                    <a:ext uri="{FF2B5EF4-FFF2-40B4-BE49-F238E27FC236}">
                      <a16:creationId xmlns:a16="http://schemas.microsoft.com/office/drawing/2014/main" id="{FBF36E9F-141F-48E4-921D-9086849AC9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1317" y="3014086"/>
                  <a:ext cx="3655728" cy="819803"/>
                </a:xfrm>
                <a:prstGeom prst="rect">
                  <a:avLst/>
                </a:prstGeom>
                <a:blipFill>
                  <a:blip r:embed="rId13"/>
                  <a:stretch>
                    <a:fillRect r="-6500" b="-14074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12B03A2-8F1E-4C9E-9B8A-2F45AF7CE801}"/>
                    </a:ext>
                  </a:extLst>
                </p:cNvPr>
                <p:cNvSpPr txBox="1"/>
                <p:nvPr/>
              </p:nvSpPr>
              <p:spPr>
                <a:xfrm>
                  <a:off x="1754372" y="3173313"/>
                  <a:ext cx="914400" cy="5522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IN" sz="2800" i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 → 0</m:t>
                            </m:r>
                          </m:sub>
                          <m:sup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sup>
                        </m:sSubSup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12B03A2-8F1E-4C9E-9B8A-2F45AF7CE8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4372" y="3173313"/>
                  <a:ext cx="914400" cy="55226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Freeform 17">
            <a:extLst>
              <a:ext uri="{FF2B5EF4-FFF2-40B4-BE49-F238E27FC236}">
                <a16:creationId xmlns:a16="http://schemas.microsoft.com/office/drawing/2014/main" id="{0583D839-88C9-49E0-9EE4-3F48AED515BB}"/>
              </a:ext>
            </a:extLst>
          </p:cNvPr>
          <p:cNvSpPr>
            <a:spLocks/>
          </p:cNvSpPr>
          <p:nvPr/>
        </p:nvSpPr>
        <p:spPr bwMode="auto">
          <a:xfrm>
            <a:off x="5928639" y="2034577"/>
            <a:ext cx="45719" cy="4386834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1289228-46D8-492C-9804-BF8AD3B76B0E}"/>
                  </a:ext>
                </a:extLst>
              </p:cNvPr>
              <p:cNvSpPr txBox="1"/>
              <p:nvPr/>
            </p:nvSpPr>
            <p:spPr>
              <a:xfrm>
                <a:off x="8913716" y="4641640"/>
                <a:ext cx="8144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IN" sz="2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1289228-46D8-492C-9804-BF8AD3B76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716" y="4641640"/>
                <a:ext cx="81448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5DF18550-D950-420E-97BA-240807C34927}"/>
              </a:ext>
            </a:extLst>
          </p:cNvPr>
          <p:cNvGrpSpPr/>
          <p:nvPr/>
        </p:nvGrpSpPr>
        <p:grpSpPr>
          <a:xfrm>
            <a:off x="1856508" y="647424"/>
            <a:ext cx="5448532" cy="1030923"/>
            <a:chOff x="1856509" y="647424"/>
            <a:chExt cx="5245653" cy="103092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2400824-4543-46CE-B57D-EE04327DE3A4}"/>
                </a:ext>
              </a:extLst>
            </p:cNvPr>
            <p:cNvSpPr txBox="1"/>
            <p:nvPr/>
          </p:nvSpPr>
          <p:spPr>
            <a:xfrm>
              <a:off x="1856509" y="944341"/>
              <a:ext cx="52456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i="0" dirty="0">
                  <a:solidFill>
                    <a:schemeClr val="tx1"/>
                  </a:solidFill>
                  <a:latin typeface="+mj-lt"/>
                </a:rPr>
                <a:t>Find</a:t>
              </a:r>
              <a:r>
                <a:rPr lang="en-IN" sz="2800" dirty="0">
                  <a:solidFill>
                    <a:schemeClr val="tx1"/>
                  </a:solidFill>
                </a:rPr>
                <a:t>                                       if it exist.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FAADF66-998C-4392-B551-D0BFCA80820E}"/>
                    </a:ext>
                  </a:extLst>
                </p:cNvPr>
                <p:cNvSpPr txBox="1"/>
                <p:nvPr/>
              </p:nvSpPr>
              <p:spPr>
                <a:xfrm>
                  <a:off x="2513042" y="647424"/>
                  <a:ext cx="2929271" cy="10309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IN" sz="2800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</m:d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0,  </m:t>
                                </m:r>
                                <m:r>
                                  <a:rPr lang="en-IN" sz="2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b>
                          <m:sup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r>
                              <m:rPr>
                                <m:sty m:val="p"/>
                              </m:rPr>
                              <a:rPr lang="en-IN" sz="2800" i="0">
                                <a:latin typeface="Cambria Math" panose="02040503050406030204" pitchFamily="18" charset="0"/>
                              </a:rPr>
                              <m:t>lim</m:t>
                            </m:r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          </m:t>
                            </m:r>
                          </m:sup>
                          <m:e>
                            <m:r>
                              <a:rPr lang="en-US" sz="28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sPre>
                        <m:f>
                          <m:fPr>
                            <m:ctrlPr>
                              <a:rPr lang="en-IN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sSup>
                              <m:sSup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IN" sz="2800" i="0">
                                <a:latin typeface="Cambria Math" panose="02040503050406030204" pitchFamily="18" charset="0"/>
                              </a:rPr>
                              <m:t>y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I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p>
                                <m:r>
                                  <a:rPr lang="en-IN" sz="28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IN" sz="28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IN" sz="28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FAEB1C8-D51A-4393-A1CD-1AE98AE506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042" y="647424"/>
                  <a:ext cx="2929271" cy="1030923"/>
                </a:xfrm>
                <a:prstGeom prst="rect">
                  <a:avLst/>
                </a:prstGeom>
                <a:blipFill>
                  <a:blip r:embed="rId16"/>
                  <a:stretch>
                    <a:fillRect r="-2200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1207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/>
      <p:bldP spid="40" grpId="0"/>
      <p:bldP spid="41" grpId="0"/>
      <p:bldP spid="42" grpId="0"/>
      <p:bldP spid="43" grpId="0"/>
      <p:bldP spid="44" grpId="0" animBg="1"/>
      <p:bldP spid="7" grpId="0"/>
      <p:bldP spid="24" grpId="0" build="p" animBg="1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12078</TotalTime>
  <Words>1735</Words>
  <Application>Microsoft Office PowerPoint</Application>
  <PresentationFormat>Widescreen</PresentationFormat>
  <Paragraphs>365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Roboto Condensed Light</vt:lpstr>
      <vt:lpstr>Cambria Math</vt:lpstr>
      <vt:lpstr>Calibri</vt:lpstr>
      <vt:lpstr>Wingdings 3</vt:lpstr>
      <vt:lpstr>Roboto Condensed</vt:lpstr>
      <vt:lpstr>Wingdings</vt:lpstr>
      <vt:lpstr>Cambria</vt:lpstr>
      <vt:lpstr>Arial</vt:lpstr>
      <vt:lpstr>Office Theme</vt:lpstr>
      <vt:lpstr>Unit-4  Partial Derivatives</vt:lpstr>
      <vt:lpstr>PowerPoint Presentation</vt:lpstr>
      <vt:lpstr>PowerPoint Presentation</vt:lpstr>
      <vt:lpstr>PowerPoint Presentation</vt:lpstr>
      <vt:lpstr>Function of Several Variables</vt:lpstr>
      <vt:lpstr>Example of Limit of Function of Two Variables f(x, y)</vt:lpstr>
      <vt:lpstr>Limit of a function f(x, y) at point (0, 0)</vt:lpstr>
      <vt:lpstr>Example of Limit of Function of Two Variables at (0, 0)</vt:lpstr>
      <vt:lpstr>Example of Limit of Function of Two Variables at (0, 0)</vt:lpstr>
      <vt:lpstr>Example of Limit of Function of Two Variables at (0, 0)</vt:lpstr>
      <vt:lpstr>Example of Limit of Function of Two Variables at (0, 0)</vt:lpstr>
      <vt:lpstr>Example of Limit of Function of Two Variables at (0, 0)</vt:lpstr>
      <vt:lpstr>Example of Limit of Function of Two Variables at (0, 0)</vt:lpstr>
      <vt:lpstr>Example of Limit of Function of Two Variables at (0, 0)</vt:lpstr>
      <vt:lpstr>PowerPoint Presentation</vt:lpstr>
      <vt:lpstr>Continuity of Function of Two Variables f(x, y) at (0, 0)</vt:lpstr>
      <vt:lpstr>Example of Continuity of Function of Two Variables at (0, 0)</vt:lpstr>
      <vt:lpstr>Example of Continuity of Function of Two Variables at (0, 0)</vt:lpstr>
      <vt:lpstr>Example of Continuity of Function of Two Variables at (0, 0)</vt:lpstr>
      <vt:lpstr>Example of Continuity of Function of Two Variables at (0, 0)</vt:lpstr>
      <vt:lpstr>Example of Continuity of Function of Two Variables at (0, 0)</vt:lpstr>
      <vt:lpstr>Example of Continuity of Function of Two Variables at (0, 0)</vt:lpstr>
      <vt:lpstr>Example of Continuity of Function of Two Variables at (0, 0)</vt:lpstr>
      <vt:lpstr>Example of Continuity of Function of Two Variables at (0, 0)</vt:lpstr>
      <vt:lpstr>Example of Continuity of Function of Two Variables at (0, 0)</vt:lpstr>
      <vt:lpstr>Example of Continuity of Function of Two Variables at (0, 0)</vt:lpstr>
      <vt:lpstr>Example of Continuity of Function of Two Variables at (0, 0)</vt:lpstr>
      <vt:lpstr>Example of Continuity of Function of Two Variables at (0, 0)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Darshan Pipaliya</cp:lastModifiedBy>
  <cp:revision>1263</cp:revision>
  <dcterms:created xsi:type="dcterms:W3CDTF">2020-05-01T05:09:15Z</dcterms:created>
  <dcterms:modified xsi:type="dcterms:W3CDTF">2020-12-24T03:05:02Z</dcterms:modified>
</cp:coreProperties>
</file>